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1.xml" ContentType="application/vnd.openxmlformats-officedocument.presentationml.notesSlide+xml"/>
  <Override PartName="/ppt/charts/chart14.xml" ContentType="application/vnd.openxmlformats-officedocument.drawingml.chart+xml"/>
  <Override PartName="/ppt/drawings/drawing3.xml" ContentType="application/vnd.openxmlformats-officedocument.drawingml.chartshapes+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2.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notesSlides/notesSlide3.xml" ContentType="application/vnd.openxmlformats-officedocument.presentationml.notesSlide+xml"/>
  <Override PartName="/ppt/charts/chart29.xml" ContentType="application/vnd.openxmlformats-officedocument.drawingml.chart+xml"/>
  <Override PartName="/ppt/notesSlides/notesSlide4.xml" ContentType="application/vnd.openxmlformats-officedocument.presentationml.notesSlide+xml"/>
  <Override PartName="/ppt/charts/chart30.xml" ContentType="application/vnd.openxmlformats-officedocument.drawingml.chart+xml"/>
  <Override PartName="/ppt/notesSlides/notesSlide5.xml" ContentType="application/vnd.openxmlformats-officedocument.presentationml.notesSlide+xml"/>
  <Override PartName="/ppt/charts/chart31.xml" ContentType="application/vnd.openxmlformats-officedocument.drawingml.chart+xml"/>
  <Override PartName="/ppt/notesSlides/notesSlide6.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7.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8.xml" ContentType="application/vnd.openxmlformats-officedocument.presentationml.notesSlide+xml"/>
  <Override PartName="/ppt/charts/chart4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78" r:id="rId3"/>
  </p:sldMasterIdLst>
  <p:notesMasterIdLst>
    <p:notesMasterId r:id="rId53"/>
  </p:notesMasterIdLst>
  <p:sldIdLst>
    <p:sldId id="5314" r:id="rId4"/>
    <p:sldId id="5312" r:id="rId5"/>
    <p:sldId id="5327" r:id="rId6"/>
    <p:sldId id="5315" r:id="rId7"/>
    <p:sldId id="5331" r:id="rId8"/>
    <p:sldId id="5316" r:id="rId9"/>
    <p:sldId id="5329" r:id="rId10"/>
    <p:sldId id="5330" r:id="rId11"/>
    <p:sldId id="5026" r:id="rId12"/>
    <p:sldId id="5320" r:id="rId13"/>
    <p:sldId id="5321" r:id="rId14"/>
    <p:sldId id="1247" r:id="rId15"/>
    <p:sldId id="4988" r:id="rId16"/>
    <p:sldId id="5319" r:id="rId17"/>
    <p:sldId id="5305" r:id="rId18"/>
    <p:sldId id="5016" r:id="rId19"/>
    <p:sldId id="5029" r:id="rId20"/>
    <p:sldId id="5030" r:id="rId21"/>
    <p:sldId id="5311" r:id="rId22"/>
    <p:sldId id="5004" r:id="rId23"/>
    <p:sldId id="5015" r:id="rId24"/>
    <p:sldId id="5005" r:id="rId25"/>
    <p:sldId id="5335" r:id="rId26"/>
    <p:sldId id="5307" r:id="rId27"/>
    <p:sldId id="5332" r:id="rId28"/>
    <p:sldId id="5309" r:id="rId29"/>
    <p:sldId id="5310" r:id="rId30"/>
    <p:sldId id="5333" r:id="rId31"/>
    <p:sldId id="5334" r:id="rId32"/>
    <p:sldId id="5299" r:id="rId33"/>
    <p:sldId id="5301" r:id="rId34"/>
    <p:sldId id="5006" r:id="rId35"/>
    <p:sldId id="4978" r:id="rId36"/>
    <p:sldId id="5302" r:id="rId37"/>
    <p:sldId id="5038" r:id="rId38"/>
    <p:sldId id="4783" r:id="rId39"/>
    <p:sldId id="5037" r:id="rId40"/>
    <p:sldId id="5036" r:id="rId41"/>
    <p:sldId id="5322" r:id="rId42"/>
    <p:sldId id="5010" r:id="rId43"/>
    <p:sldId id="5035" r:id="rId44"/>
    <p:sldId id="5313" r:id="rId45"/>
    <p:sldId id="5324" r:id="rId46"/>
    <p:sldId id="4989" r:id="rId47"/>
    <p:sldId id="4990" r:id="rId48"/>
    <p:sldId id="5336" r:id="rId49"/>
    <p:sldId id="5325" r:id="rId50"/>
    <p:sldId id="5326" r:id="rId51"/>
    <p:sldId id="5337" r:id="rId52"/>
  </p:sldIdLst>
  <p:sldSz cx="9144000" cy="6858000" type="screen4x3"/>
  <p:notesSz cx="7313613" cy="9599613"/>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8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99FF"/>
    <a:srgbClr val="CCFF99"/>
    <a:srgbClr val="FF0066"/>
    <a:srgbClr val="6666FF"/>
    <a:srgbClr val="669900"/>
    <a:srgbClr val="CCECFF"/>
    <a:srgbClr val="D9DADA"/>
    <a:srgbClr val="FF71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9" autoAdjust="0"/>
    <p:restoredTop sz="95380" autoAdjust="0"/>
  </p:normalViewPr>
  <p:slideViewPr>
    <p:cSldViewPr snapToGrid="0">
      <p:cViewPr varScale="1">
        <p:scale>
          <a:sx n="111" d="100"/>
          <a:sy n="111" d="100"/>
        </p:scale>
        <p:origin x="1644" y="78"/>
      </p:cViewPr>
      <p:guideLst>
        <p:guide orient="horz" pos="2160"/>
        <p:guide pos="2880"/>
        <p:guide pos="2893"/>
      </p:guideLst>
    </p:cSldViewPr>
  </p:slideViewPr>
  <p:outlineViewPr>
    <p:cViewPr>
      <p:scale>
        <a:sx n="33" d="100"/>
        <a:sy n="33" d="100"/>
      </p:scale>
      <p:origin x="48" y="21264"/>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92469897112313"/>
          <c:y val="0.11214944293383505"/>
          <c:w val="0.82068965517241377"/>
          <c:h val="0.77196261682242995"/>
        </c:manualLayout>
      </c:layout>
      <c:lineChart>
        <c:grouping val="standard"/>
        <c:varyColors val="1"/>
        <c:ser>
          <c:idx val="0"/>
          <c:order val="0"/>
          <c:tx>
            <c:strRef>
              <c:f>Sheet1!$B$1</c:f>
              <c:strCache>
                <c:ptCount val="1"/>
                <c:pt idx="0">
                  <c:v>Very Lib</c:v>
                </c:pt>
              </c:strCache>
            </c:strRef>
          </c:tx>
          <c:spPr>
            <a:ln w="76200">
              <a:solidFill>
                <a:srgbClr val="00B0F0"/>
              </a:solidFill>
              <a:prstDash val="solid"/>
            </a:ln>
          </c:spPr>
          <c:marker>
            <c:symbol val="diamond"/>
            <c:size val="8"/>
            <c:spPr>
              <a:solidFill>
                <a:srgbClr val="00B050"/>
              </a:solidFill>
              <a:ln w="76200">
                <a:solidFill>
                  <a:srgbClr val="00B0F0"/>
                </a:solidFill>
                <a:prstDash val="solid"/>
              </a:ln>
            </c:spPr>
          </c:marker>
          <c:dPt>
            <c:idx val="1"/>
            <c:bubble3D val="0"/>
            <c:extLst>
              <c:ext xmlns:c16="http://schemas.microsoft.com/office/drawing/2014/chart" uri="{C3380CC4-5D6E-409C-BE32-E72D297353CC}">
                <c16:uniqueId val="{00000000-79AD-0E42-A9A8-8607A0E65B4C}"/>
              </c:ext>
            </c:extLst>
          </c:dPt>
          <c:dPt>
            <c:idx val="4"/>
            <c:bubble3D val="0"/>
            <c:extLst>
              <c:ext xmlns:c16="http://schemas.microsoft.com/office/drawing/2014/chart" uri="{C3380CC4-5D6E-409C-BE32-E72D297353CC}">
                <c16:uniqueId val="{00000001-79AD-0E42-A9A8-8607A0E65B4C}"/>
              </c:ext>
            </c:extLst>
          </c:dPt>
          <c:dLbls>
            <c:dLbl>
              <c:idx val="1"/>
              <c:layout>
                <c:manualLayout>
                  <c:x val="-6.6413956330187138E-2"/>
                  <c:y val="-3.067009898296592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0-79AD-0E42-A9A8-8607A0E65B4C}"/>
                </c:ext>
              </c:extLst>
            </c:dLbl>
            <c:dLbl>
              <c:idx val="2"/>
              <c:layout>
                <c:manualLayout>
                  <c:x val="0"/>
                  <c:y val="4.008828371440971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8-38DA-4AC5-A651-C69B78522E53}"/>
                </c:ext>
              </c:extLst>
            </c:dLbl>
            <c:spPr>
              <a:noFill/>
              <a:ln>
                <a:noFill/>
              </a:ln>
              <a:effectLst/>
            </c:spPr>
            <c:dLblPos val="b"/>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Sheet1!$B$2:$B$4</c:f>
              <c:numCache>
                <c:formatCode>0%</c:formatCode>
                <c:ptCount val="3"/>
                <c:pt idx="0">
                  <c:v>0.35</c:v>
                </c:pt>
                <c:pt idx="1">
                  <c:v>0.44</c:v>
                </c:pt>
                <c:pt idx="2">
                  <c:v>0.39</c:v>
                </c:pt>
              </c:numCache>
            </c:numRef>
          </c:val>
          <c:smooth val="0"/>
          <c:extLst>
            <c:ext xmlns:c16="http://schemas.microsoft.com/office/drawing/2014/chart" uri="{C3380CC4-5D6E-409C-BE32-E72D297353CC}">
              <c16:uniqueId val="{00000005-79AD-0E42-A9A8-8607A0E65B4C}"/>
            </c:ext>
          </c:extLst>
        </c:ser>
        <c:ser>
          <c:idx val="1"/>
          <c:order val="1"/>
          <c:tx>
            <c:strRef>
              <c:f>Sheet1!$C$1</c:f>
              <c:strCache>
                <c:ptCount val="1"/>
                <c:pt idx="0">
                  <c:v>Smwt Lib</c:v>
                </c:pt>
              </c:strCache>
            </c:strRef>
          </c:tx>
          <c:spPr>
            <a:ln w="37558">
              <a:solidFill>
                <a:srgbClr val="7030A0"/>
              </a:solidFill>
              <a:prstDash val="solid"/>
            </a:ln>
          </c:spPr>
          <c:marker>
            <c:symbol val="square"/>
            <c:size val="8"/>
            <c:spPr>
              <a:solidFill>
                <a:srgbClr val="7030A0"/>
              </a:solidFill>
              <a:ln>
                <a:solidFill>
                  <a:srgbClr val="7030A0"/>
                </a:solidFill>
                <a:prstDash val="solid"/>
              </a:ln>
            </c:spPr>
          </c:marker>
          <c:dPt>
            <c:idx val="0"/>
            <c:bubble3D val="0"/>
            <c:extLst>
              <c:ext xmlns:c16="http://schemas.microsoft.com/office/drawing/2014/chart" uri="{C3380CC4-5D6E-409C-BE32-E72D297353CC}">
                <c16:uniqueId val="{00000006-79AD-0E42-A9A8-8607A0E65B4C}"/>
              </c:ext>
            </c:extLst>
          </c:dPt>
          <c:dPt>
            <c:idx val="1"/>
            <c:bubble3D val="0"/>
            <c:extLst>
              <c:ext xmlns:c16="http://schemas.microsoft.com/office/drawing/2014/chart" uri="{C3380CC4-5D6E-409C-BE32-E72D297353CC}">
                <c16:uniqueId val="{00000007-79AD-0E42-A9A8-8607A0E65B4C}"/>
              </c:ext>
            </c:extLst>
          </c:dPt>
          <c:dPt>
            <c:idx val="2"/>
            <c:bubble3D val="0"/>
            <c:extLst>
              <c:ext xmlns:c16="http://schemas.microsoft.com/office/drawing/2014/chart" uri="{C3380CC4-5D6E-409C-BE32-E72D297353CC}">
                <c16:uniqueId val="{00000010-79AD-0E42-A9A8-8607A0E65B4C}"/>
              </c:ext>
            </c:extLst>
          </c:dPt>
          <c:dPt>
            <c:idx val="3"/>
            <c:bubble3D val="0"/>
            <c:extLst>
              <c:ext xmlns:c16="http://schemas.microsoft.com/office/drawing/2014/chart" uri="{C3380CC4-5D6E-409C-BE32-E72D297353CC}">
                <c16:uniqueId val="{00000008-79AD-0E42-A9A8-8607A0E65B4C}"/>
              </c:ext>
            </c:extLst>
          </c:dPt>
          <c:dPt>
            <c:idx val="4"/>
            <c:bubble3D val="0"/>
            <c:extLst>
              <c:ext xmlns:c16="http://schemas.microsoft.com/office/drawing/2014/chart" uri="{C3380CC4-5D6E-409C-BE32-E72D297353CC}">
                <c16:uniqueId val="{00000009-79AD-0E42-A9A8-8607A0E65B4C}"/>
              </c:ext>
            </c:extLst>
          </c:dPt>
          <c:dPt>
            <c:idx val="5"/>
            <c:bubble3D val="0"/>
            <c:extLst>
              <c:ext xmlns:c16="http://schemas.microsoft.com/office/drawing/2014/chart" uri="{C3380CC4-5D6E-409C-BE32-E72D297353CC}">
                <c16:uniqueId val="{0000000F-79AD-0E42-A9A8-8607A0E65B4C}"/>
              </c:ext>
            </c:extLst>
          </c:dPt>
          <c:dLbls>
            <c:dLbl>
              <c:idx val="0"/>
              <c:layout>
                <c:manualLayout>
                  <c:x val="-7.7243790220148351E-2"/>
                  <c:y val="-4.252822794535379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6-79AD-0E42-A9A8-8607A0E65B4C}"/>
                </c:ext>
              </c:extLst>
            </c:dLbl>
            <c:dLbl>
              <c:idx val="1"/>
              <c:layout>
                <c:manualLayout>
                  <c:x val="-7.7243790220148351E-2"/>
                  <c:y val="-3.7648339483465729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79AD-0E42-A9A8-8607A0E65B4C}"/>
                </c:ext>
              </c:extLst>
            </c:dLbl>
            <c:dLbl>
              <c:idx val="2"/>
              <c:layout>
                <c:manualLayout>
                  <c:x val="-5.4149169449806064E-3"/>
                  <c:y val="-4.008828371440971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0-79AD-0E42-A9A8-8607A0E65B4C}"/>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Sheet1!$C$2:$C$4</c:f>
              <c:numCache>
                <c:formatCode>0%</c:formatCode>
                <c:ptCount val="3"/>
                <c:pt idx="0">
                  <c:v>0.36</c:v>
                </c:pt>
                <c:pt idx="1">
                  <c:v>0.32</c:v>
                </c:pt>
                <c:pt idx="2">
                  <c:v>0.4</c:v>
                </c:pt>
              </c:numCache>
            </c:numRef>
          </c:val>
          <c:smooth val="0"/>
          <c:extLst>
            <c:ext xmlns:c16="http://schemas.microsoft.com/office/drawing/2014/chart" uri="{C3380CC4-5D6E-409C-BE32-E72D297353CC}">
              <c16:uniqueId val="{0000000D-79AD-0E42-A9A8-8607A0E65B4C}"/>
            </c:ext>
          </c:extLst>
        </c:ser>
        <c:ser>
          <c:idx val="2"/>
          <c:order val="2"/>
          <c:tx>
            <c:strRef>
              <c:f>Sheet1!$D$1</c:f>
              <c:strCache>
                <c:ptCount val="1"/>
                <c:pt idx="0">
                  <c:v>Moderate</c:v>
                </c:pt>
              </c:strCache>
            </c:strRef>
          </c:tx>
          <c:spPr>
            <a:ln>
              <a:solidFill>
                <a:srgbClr val="FF6600"/>
              </a:solidFill>
            </a:ln>
          </c:spPr>
          <c:marker>
            <c:spPr>
              <a:ln>
                <a:solidFill>
                  <a:srgbClr val="FF6600"/>
                </a:solidFill>
              </a:ln>
            </c:spPr>
          </c:marker>
          <c:dLbls>
            <c:dLbl>
              <c:idx val="2"/>
              <c:layout>
                <c:manualLayout>
                  <c:x val="0"/>
                  <c:y val="-3.1548478906105758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A-38DA-4AC5-A651-C69B78522E53}"/>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Sheet1!$D$2:$D$4</c:f>
              <c:numCache>
                <c:formatCode>0%</c:formatCode>
                <c:ptCount val="3"/>
                <c:pt idx="0">
                  <c:v>0.18</c:v>
                </c:pt>
                <c:pt idx="1">
                  <c:v>0.16</c:v>
                </c:pt>
                <c:pt idx="2">
                  <c:v>0.11</c:v>
                </c:pt>
              </c:numCache>
            </c:numRef>
          </c:val>
          <c:smooth val="0"/>
          <c:extLst>
            <c:ext xmlns:c16="http://schemas.microsoft.com/office/drawing/2014/chart" uri="{C3380CC4-5D6E-409C-BE32-E72D297353CC}">
              <c16:uniqueId val="{00000009-BADB-4C4B-AB6A-93479F455A58}"/>
            </c:ext>
          </c:extLst>
        </c:ser>
        <c:ser>
          <c:idx val="3"/>
          <c:order val="3"/>
          <c:tx>
            <c:strRef>
              <c:f>Sheet1!$E$1</c:f>
              <c:strCache>
                <c:ptCount val="1"/>
                <c:pt idx="0">
                  <c:v>Conservative</c:v>
                </c:pt>
              </c:strCache>
            </c:strRef>
          </c:tx>
          <c:dLbls>
            <c:dLbl>
              <c:idx val="2"/>
              <c:layout>
                <c:manualLayout>
                  <c:x val="-9.4355993694819548E-3"/>
                  <c:y val="2.4570238405605953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9-38DA-4AC5-A651-C69B78522E53}"/>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Sheet1!$E$2:$E$4</c:f>
              <c:numCache>
                <c:formatCode>0%</c:formatCode>
                <c:ptCount val="3"/>
                <c:pt idx="0">
                  <c:v>0.09</c:v>
                </c:pt>
                <c:pt idx="1">
                  <c:v>0.06</c:v>
                </c:pt>
                <c:pt idx="2">
                  <c:v>0.08</c:v>
                </c:pt>
              </c:numCache>
            </c:numRef>
          </c:val>
          <c:smooth val="0"/>
          <c:extLst>
            <c:ext xmlns:c16="http://schemas.microsoft.com/office/drawing/2014/chart" uri="{C3380CC4-5D6E-409C-BE32-E72D297353CC}">
              <c16:uniqueId val="{0000000A-BADB-4C4B-AB6A-93479F455A58}"/>
            </c:ext>
          </c:extLst>
        </c:ser>
        <c:dLbls>
          <c:dLblPos val="t"/>
          <c:showLegendKey val="1"/>
          <c:showVal val="1"/>
          <c:showCatName val="1"/>
          <c:showSerName val="1"/>
          <c:showPercent val="1"/>
          <c:showBubbleSize val="1"/>
        </c:dLbls>
        <c:marker val="1"/>
        <c:smooth val="0"/>
        <c:axId val="77347072"/>
        <c:axId val="77365248"/>
      </c:lineChart>
      <c:catAx>
        <c:axId val="77347072"/>
        <c:scaling>
          <c:orientation val="minMax"/>
        </c:scaling>
        <c:delete val="0"/>
        <c:axPos val="b"/>
        <c:numFmt formatCode="General" sourceLinked="1"/>
        <c:majorTickMark val="out"/>
        <c:minorTickMark val="none"/>
        <c:tickLblPos val="nextTo"/>
        <c:spPr>
          <a:ln w="3130">
            <a:solidFill>
              <a:schemeClr val="tx1"/>
            </a:solidFill>
            <a:prstDash val="solid"/>
          </a:ln>
        </c:spPr>
        <c:txPr>
          <a:bodyPr rot="-2700000" vert="horz"/>
          <a:lstStyle/>
          <a:p>
            <a:pPr>
              <a:defRPr sz="1183" b="0" i="0" u="none" strike="noStrike" baseline="0">
                <a:solidFill>
                  <a:schemeClr val="tx1"/>
                </a:solidFill>
                <a:latin typeface="Times New Roman"/>
                <a:ea typeface="Times New Roman"/>
                <a:cs typeface="Times New Roman"/>
              </a:defRPr>
            </a:pPr>
            <a:endParaRPr lang="en-US"/>
          </a:p>
        </c:txPr>
        <c:crossAx val="77365248"/>
        <c:crosses val="autoZero"/>
        <c:auto val="1"/>
        <c:lblAlgn val="ctr"/>
        <c:lblOffset val="100"/>
        <c:tickLblSkip val="1"/>
        <c:tickMarkSkip val="1"/>
        <c:noMultiLvlLbl val="1"/>
      </c:catAx>
      <c:valAx>
        <c:axId val="77365248"/>
        <c:scaling>
          <c:orientation val="minMax"/>
          <c:max val="1"/>
          <c:min val="0"/>
        </c:scaling>
        <c:delete val="1"/>
        <c:axPos val="l"/>
        <c:numFmt formatCode="0%" sourceLinked="0"/>
        <c:majorTickMark val="out"/>
        <c:minorTickMark val="none"/>
        <c:tickLblPos val="nextTo"/>
        <c:crossAx val="77347072"/>
        <c:crosses val="autoZero"/>
        <c:crossBetween val="midCat"/>
        <c:majorUnit val="0.2"/>
      </c:valAx>
      <c:spPr>
        <a:noFill/>
        <a:ln w="25400">
          <a:noFill/>
        </a:ln>
      </c:spPr>
    </c:plotArea>
    <c:plotVisOnly val="1"/>
    <c:dispBlanksAs val="span"/>
    <c:showDLblsOverMax val="1"/>
  </c:chart>
  <c:spPr>
    <a:noFill/>
    <a:ln>
      <a:noFill/>
    </a:ln>
  </c:spPr>
  <c:txPr>
    <a:bodyPr/>
    <a:lstStyle/>
    <a:p>
      <a:pPr>
        <a:defRPr sz="155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0944944175928631E-2"/>
          <c:w val="0.83537969809989632"/>
          <c:h val="0.81945404798624422"/>
        </c:manualLayout>
      </c:layout>
      <c:lineChart>
        <c:grouping val="standard"/>
        <c:varyColors val="0"/>
        <c:ser>
          <c:idx val="0"/>
          <c:order val="0"/>
          <c:tx>
            <c:strRef>
              <c:f>Sheet1!$B$1</c:f>
              <c:strCache>
                <c:ptCount val="1"/>
                <c:pt idx="0">
                  <c:v>Increase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1"/>
            <c:bubble3D val="0"/>
            <c:extLst>
              <c:ext xmlns:c16="http://schemas.microsoft.com/office/drawing/2014/chart" uri="{C3380CC4-5D6E-409C-BE32-E72D297353CC}">
                <c16:uniqueId val="{00000001-403C-4E0C-873D-A4D764DC8311}"/>
              </c:ext>
            </c:extLst>
          </c:dPt>
          <c:dPt>
            <c:idx val="2"/>
            <c:bubble3D val="0"/>
            <c:extLst>
              <c:ext xmlns:c16="http://schemas.microsoft.com/office/drawing/2014/chart" uri="{C3380CC4-5D6E-409C-BE32-E72D297353CC}">
                <c16:uniqueId val="{00000005-4CD6-42E6-8160-2B68BBBFAA9B}"/>
              </c:ext>
            </c:extLst>
          </c:dPt>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0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0.15</c:v>
                </c:pt>
                <c:pt idx="1">
                  <c:v>0.19</c:v>
                </c:pt>
                <c:pt idx="2">
                  <c:v>0.04</c:v>
                </c:pt>
              </c:numCache>
            </c:numRef>
          </c:val>
          <c:smooth val="0"/>
          <c:extLst>
            <c:ext xmlns:c16="http://schemas.microsoft.com/office/drawing/2014/chart" uri="{C3380CC4-5D6E-409C-BE32-E72D297353CC}">
              <c16:uniqueId val="{00000004-403C-4E0C-873D-A4D764DC8311}"/>
            </c:ext>
          </c:extLst>
        </c:ser>
        <c:ser>
          <c:idx val="1"/>
          <c:order val="1"/>
          <c:tx>
            <c:strRef>
              <c:f>Sheet1!$C$1</c:f>
              <c:strCache>
                <c:ptCount val="1"/>
                <c:pt idx="0">
                  <c:v>Decrease</c:v>
                </c:pt>
              </c:strCache>
            </c:strRef>
          </c:tx>
          <c:spPr>
            <a:ln w="37933">
              <a:solidFill>
                <a:srgbClr val="FF0000"/>
              </a:solidFill>
              <a:prstDash val="solid"/>
            </a:ln>
          </c:spPr>
          <c:marker>
            <c:symbol val="square"/>
            <c:size val="6"/>
            <c:spPr>
              <a:solidFill>
                <a:srgbClr val="FF0000"/>
              </a:solidFill>
              <a:ln w="38100">
                <a:solidFill>
                  <a:srgbClr val="FF0000"/>
                </a:solidFill>
                <a:prstDash val="solid"/>
              </a:ln>
            </c:spPr>
          </c:marker>
          <c:dLbls>
            <c:dLbl>
              <c:idx val="0"/>
              <c:layout>
                <c:manualLayout>
                  <c:x val="-8.3663265238901434E-3"/>
                  <c:y val="5.2452816676174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C-4E0C-873D-A4D764DC8311}"/>
                </c:ext>
              </c:extLst>
            </c:dLbl>
            <c:dLbl>
              <c:idx val="1"/>
              <c:layout>
                <c:manualLayout>
                  <c:x val="-1.1155102031853423E-2"/>
                  <c:y val="3.17815524617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3C-4E0C-873D-A4D764DC8311}"/>
                </c:ext>
              </c:extLst>
            </c:dLbl>
            <c:dLbl>
              <c:idx val="2"/>
              <c:layout>
                <c:manualLayout>
                  <c:x val="0"/>
                  <c:y val="4.7285051486403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CF-49B0-AD64-E5E232029967}"/>
                </c:ext>
              </c:extLst>
            </c:dLbl>
            <c:numFmt formatCode="0%" sourceLinked="0"/>
            <c:spPr>
              <a:noFill/>
              <a:ln w="25289">
                <a:noFill/>
              </a:ln>
            </c:spPr>
            <c:txPr>
              <a:bodyPr/>
              <a:lstStyle/>
              <a:p>
                <a:pPr>
                  <a:defRPr sz="2000" b="1" i="0" u="none" strike="noStrike" baseline="0">
                    <a:solidFill>
                      <a:srgbClr val="FF00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0.08</c:v>
                </c:pt>
                <c:pt idx="1">
                  <c:v>0.08</c:v>
                </c:pt>
                <c:pt idx="2">
                  <c:v>0.25</c:v>
                </c:pt>
              </c:numCache>
            </c:numRef>
          </c:val>
          <c:smooth val="0"/>
          <c:extLst>
            <c:ext xmlns:c16="http://schemas.microsoft.com/office/drawing/2014/chart" uri="{C3380CC4-5D6E-409C-BE32-E72D297353CC}">
              <c16:uniqueId val="{00000007-403C-4E0C-873D-A4D764DC8311}"/>
            </c:ext>
          </c:extLst>
        </c:ser>
        <c:ser>
          <c:idx val="2"/>
          <c:order val="2"/>
          <c:tx>
            <c:strRef>
              <c:f>Sheet1!$D$1</c:f>
              <c:strCache>
                <c:ptCount val="1"/>
                <c:pt idx="0">
                  <c:v>Same</c:v>
                </c:pt>
              </c:strCache>
            </c:strRef>
          </c:tx>
          <c:spPr>
            <a:ln>
              <a:solidFill>
                <a:srgbClr val="0070C0"/>
              </a:solidFill>
            </a:ln>
          </c:spPr>
          <c:marker>
            <c:spPr>
              <a:ln>
                <a:solidFill>
                  <a:srgbClr val="0070C0"/>
                </a:solidFill>
              </a:ln>
            </c:spPr>
          </c:marker>
          <c:dLbls>
            <c:dLbl>
              <c:idx val="0"/>
              <c:layout>
                <c:manualLayout>
                  <c:x val="-1.3943877539816907E-2"/>
                  <c:y val="-4.134212151816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D6-42E6-8160-2B68BBBFAA9B}"/>
                </c:ext>
              </c:extLst>
            </c:dLbl>
            <c:dLbl>
              <c:idx val="1"/>
              <c:layout>
                <c:manualLayout>
                  <c:x val="-1.6732653047780287E-2"/>
                  <c:y val="-2.5838825948854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D6-42E6-8160-2B68BBBFAA9B}"/>
                </c:ext>
              </c:extLst>
            </c:dLbl>
            <c:dLbl>
              <c:idx val="2"/>
              <c:layout>
                <c:manualLayout>
                  <c:x val="-3.3465306095560678E-2"/>
                  <c:y val="2.06710607590836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D6-42E6-8160-2B68BBBFAA9B}"/>
                </c:ext>
              </c:extLst>
            </c:dLbl>
            <c:spPr>
              <a:noFill/>
              <a:ln>
                <a:noFill/>
              </a:ln>
              <a:effectLst/>
            </c:spPr>
            <c:txPr>
              <a:bodyPr wrap="square" lIns="38100" tIns="19050" rIns="38100" bIns="19050" anchor="ctr">
                <a:spAutoFit/>
              </a:bodyPr>
              <a:lstStyle/>
              <a:p>
                <a:pPr>
                  <a:defRPr sz="2000">
                    <a:solidFill>
                      <a:srgbClr val="0070C0"/>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2007</c:v>
                </c:pt>
                <c:pt idx="1">
                  <c:v>2017</c:v>
                </c:pt>
                <c:pt idx="2">
                  <c:v>2021</c:v>
                </c:pt>
              </c:strCache>
            </c:strRef>
          </c:cat>
          <c:val>
            <c:numRef>
              <c:f>Sheet1!$D$2:$D$4</c:f>
              <c:numCache>
                <c:formatCode>0%</c:formatCode>
                <c:ptCount val="3"/>
                <c:pt idx="0">
                  <c:v>0.66</c:v>
                </c:pt>
                <c:pt idx="1">
                  <c:v>0.63</c:v>
                </c:pt>
                <c:pt idx="2">
                  <c:v>0.55000000000000004</c:v>
                </c:pt>
              </c:numCache>
            </c:numRef>
          </c:val>
          <c:smooth val="0"/>
          <c:extLst>
            <c:ext xmlns:c16="http://schemas.microsoft.com/office/drawing/2014/chart" uri="{C3380CC4-5D6E-409C-BE32-E72D297353CC}">
              <c16:uniqueId val="{00000001-4CD6-42E6-8160-2B68BBBFAA9B}"/>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0944944175928631E-2"/>
          <c:w val="0.83537969809989632"/>
          <c:h val="0.81945404798624422"/>
        </c:manualLayout>
      </c:layout>
      <c:lineChart>
        <c:grouping val="standard"/>
        <c:varyColors val="0"/>
        <c:ser>
          <c:idx val="0"/>
          <c:order val="0"/>
          <c:tx>
            <c:strRef>
              <c:f>Sheet1!$B$1</c:f>
              <c:strCache>
                <c:ptCount val="1"/>
                <c:pt idx="0">
                  <c:v>Increase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1"/>
            <c:bubble3D val="0"/>
            <c:extLst>
              <c:ext xmlns:c16="http://schemas.microsoft.com/office/drawing/2014/chart" uri="{C3380CC4-5D6E-409C-BE32-E72D297353CC}">
                <c16:uniqueId val="{00000001-24B3-462F-8217-F45A0F2C10D2}"/>
              </c:ext>
            </c:extLst>
          </c:dPt>
          <c:dPt>
            <c:idx val="2"/>
            <c:bubble3D val="0"/>
            <c:extLst>
              <c:ext xmlns:c16="http://schemas.microsoft.com/office/drawing/2014/chart" uri="{C3380CC4-5D6E-409C-BE32-E72D297353CC}">
                <c16:uniqueId val="{00000003-24B3-462F-8217-F45A0F2C10D2}"/>
              </c:ext>
            </c:extLst>
          </c:dPt>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B3-462F-8217-F45A0F2C10D2}"/>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B3-462F-8217-F45A0F2C10D2}"/>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B3-462F-8217-F45A0F2C10D2}"/>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B3-462F-8217-F45A0F2C10D2}"/>
                </c:ext>
              </c:extLst>
            </c:dLbl>
            <c:numFmt formatCode="0%" sourceLinked="0"/>
            <c:spPr>
              <a:noFill/>
              <a:ln w="25289">
                <a:noFill/>
              </a:ln>
            </c:spPr>
            <c:txPr>
              <a:bodyPr/>
              <a:lstStyle/>
              <a:p>
                <a:pPr>
                  <a:defRPr sz="20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0.22</c:v>
                </c:pt>
                <c:pt idx="1">
                  <c:v>0.25</c:v>
                </c:pt>
                <c:pt idx="2">
                  <c:v>0.05</c:v>
                </c:pt>
              </c:numCache>
            </c:numRef>
          </c:val>
          <c:smooth val="0"/>
          <c:extLst>
            <c:ext xmlns:c16="http://schemas.microsoft.com/office/drawing/2014/chart" uri="{C3380CC4-5D6E-409C-BE32-E72D297353CC}">
              <c16:uniqueId val="{00000007-24B3-462F-8217-F45A0F2C10D2}"/>
            </c:ext>
          </c:extLst>
        </c:ser>
        <c:ser>
          <c:idx val="1"/>
          <c:order val="1"/>
          <c:tx>
            <c:strRef>
              <c:f>Sheet1!$C$1</c:f>
              <c:strCache>
                <c:ptCount val="1"/>
                <c:pt idx="0">
                  <c:v>Decrease</c:v>
                </c:pt>
              </c:strCache>
            </c:strRef>
          </c:tx>
          <c:spPr>
            <a:ln w="37933">
              <a:solidFill>
                <a:srgbClr val="FF0000"/>
              </a:solidFill>
              <a:prstDash val="solid"/>
            </a:ln>
          </c:spPr>
          <c:marker>
            <c:symbol val="square"/>
            <c:size val="6"/>
            <c:spPr>
              <a:solidFill>
                <a:srgbClr val="FF0000"/>
              </a:solidFill>
              <a:ln w="38100">
                <a:solidFill>
                  <a:srgbClr val="FF0000"/>
                </a:solidFill>
                <a:prstDash val="solid"/>
              </a:ln>
            </c:spPr>
          </c:marker>
          <c:dLbls>
            <c:dLbl>
              <c:idx val="0"/>
              <c:layout>
                <c:manualLayout>
                  <c:x val="-8.3663265238901434E-3"/>
                  <c:y val="3.6949521106862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B3-462F-8217-F45A0F2C10D2}"/>
                </c:ext>
              </c:extLst>
            </c:dLbl>
            <c:dLbl>
              <c:idx val="1"/>
              <c:layout>
                <c:manualLayout>
                  <c:x val="-1.1155102031853423E-2"/>
                  <c:y val="3.17815524617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B3-462F-8217-F45A0F2C10D2}"/>
                </c:ext>
              </c:extLst>
            </c:dLbl>
            <c:dLbl>
              <c:idx val="2"/>
              <c:layout>
                <c:manualLayout>
                  <c:x val="-1.3943877539816907E-2"/>
                  <c:y val="-2.764754376527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B3-462F-8217-F45A0F2C10D2}"/>
                </c:ext>
              </c:extLst>
            </c:dLbl>
            <c:numFmt formatCode="0%" sourceLinked="0"/>
            <c:spPr>
              <a:noFill/>
              <a:ln w="25289">
                <a:noFill/>
              </a:ln>
            </c:spPr>
            <c:txPr>
              <a:bodyPr/>
              <a:lstStyle/>
              <a:p>
                <a:pPr>
                  <a:defRPr sz="2000" b="1" i="0" u="none" strike="noStrike" baseline="0">
                    <a:solidFill>
                      <a:srgbClr val="FF00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0.09</c:v>
                </c:pt>
                <c:pt idx="1">
                  <c:v>7.0000000000000007E-2</c:v>
                </c:pt>
                <c:pt idx="2">
                  <c:v>0.2</c:v>
                </c:pt>
              </c:numCache>
            </c:numRef>
          </c:val>
          <c:smooth val="0"/>
          <c:extLst>
            <c:ext xmlns:c16="http://schemas.microsoft.com/office/drawing/2014/chart" uri="{C3380CC4-5D6E-409C-BE32-E72D297353CC}">
              <c16:uniqueId val="{0000000B-24B3-462F-8217-F45A0F2C10D2}"/>
            </c:ext>
          </c:extLst>
        </c:ser>
        <c:ser>
          <c:idx val="2"/>
          <c:order val="2"/>
          <c:tx>
            <c:strRef>
              <c:f>Sheet1!$D$1</c:f>
              <c:strCache>
                <c:ptCount val="1"/>
                <c:pt idx="0">
                  <c:v>Same</c:v>
                </c:pt>
              </c:strCache>
            </c:strRef>
          </c:tx>
          <c:spPr>
            <a:ln>
              <a:solidFill>
                <a:srgbClr val="0070C0"/>
              </a:solidFill>
            </a:ln>
          </c:spPr>
          <c:marker>
            <c:spPr>
              <a:ln>
                <a:solidFill>
                  <a:srgbClr val="0070C0"/>
                </a:solidFill>
              </a:ln>
            </c:spPr>
          </c:marker>
          <c:dLbls>
            <c:dLbl>
              <c:idx val="0"/>
              <c:layout>
                <c:manualLayout>
                  <c:x val="-1.3943877539816907E-2"/>
                  <c:y val="-4.134212151816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B3-462F-8217-F45A0F2C10D2}"/>
                </c:ext>
              </c:extLst>
            </c:dLbl>
            <c:dLbl>
              <c:idx val="1"/>
              <c:layout>
                <c:manualLayout>
                  <c:x val="-2.5098979571670434E-2"/>
                  <c:y val="-4.134212151816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B3-462F-8217-F45A0F2C10D2}"/>
                </c:ext>
              </c:extLst>
            </c:dLbl>
            <c:dLbl>
              <c:idx val="2"/>
              <c:layout>
                <c:manualLayout>
                  <c:x val="-2.7887755079633814E-2"/>
                  <c:y val="-4.3926004113052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B3-462F-8217-F45A0F2C10D2}"/>
                </c:ext>
              </c:extLst>
            </c:dLbl>
            <c:spPr>
              <a:noFill/>
              <a:ln>
                <a:noFill/>
              </a:ln>
              <a:effectLst/>
            </c:spPr>
            <c:txPr>
              <a:bodyPr wrap="square" lIns="38100" tIns="19050" rIns="38100" bIns="19050" anchor="ctr">
                <a:spAutoFit/>
              </a:bodyPr>
              <a:lstStyle/>
              <a:p>
                <a:pPr>
                  <a:defRPr sz="2000">
                    <a:solidFill>
                      <a:srgbClr val="0070C0"/>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2007</c:v>
                </c:pt>
                <c:pt idx="1">
                  <c:v>2017</c:v>
                </c:pt>
                <c:pt idx="2">
                  <c:v>2021</c:v>
                </c:pt>
              </c:strCache>
            </c:strRef>
          </c:cat>
          <c:val>
            <c:numRef>
              <c:f>Sheet1!$D$2:$D$4</c:f>
              <c:numCache>
                <c:formatCode>0%</c:formatCode>
                <c:ptCount val="3"/>
                <c:pt idx="0">
                  <c:v>0.45</c:v>
                </c:pt>
                <c:pt idx="1">
                  <c:v>0.43</c:v>
                </c:pt>
                <c:pt idx="2">
                  <c:v>0.45</c:v>
                </c:pt>
              </c:numCache>
            </c:numRef>
          </c:val>
          <c:smooth val="0"/>
          <c:extLst>
            <c:ext xmlns:c16="http://schemas.microsoft.com/office/drawing/2014/chart" uri="{C3380CC4-5D6E-409C-BE32-E72D297353CC}">
              <c16:uniqueId val="{0000000F-24B3-462F-8217-F45A0F2C10D2}"/>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1"/>
        <c:axPos val="l"/>
        <c:numFmt formatCode="0%" sourceLinked="0"/>
        <c:majorTickMark val="out"/>
        <c:minorTickMark val="none"/>
        <c:tickLblPos val="nextTo"/>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Some</c:v>
                </c:pt>
                <c:pt idx="1">
                  <c:v>Not Much</c:v>
                </c:pt>
                <c:pt idx="2">
                  <c:v>Don't Know</c:v>
                </c:pt>
              </c:strCache>
            </c:strRef>
          </c:cat>
          <c:val>
            <c:numRef>
              <c:f>Sheet1!$B$2:$B$4</c:f>
              <c:numCache>
                <c:formatCode>0%</c:formatCode>
                <c:ptCount val="3"/>
                <c:pt idx="0">
                  <c:v>0.05</c:v>
                </c:pt>
                <c:pt idx="1">
                  <c:v>0.49</c:v>
                </c:pt>
                <c:pt idx="2">
                  <c:v>0.02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Some</c:v>
                </c:pt>
                <c:pt idx="1">
                  <c:v>Not Much</c:v>
                </c:pt>
                <c:pt idx="2">
                  <c:v>Don't Know</c:v>
                </c:pt>
              </c:strCache>
            </c:strRef>
          </c:cat>
          <c:val>
            <c:numRef>
              <c:f>Sheet1!$C$2:$C$4</c:f>
              <c:numCache>
                <c:formatCode>0%</c:formatCode>
                <c:ptCount val="3"/>
                <c:pt idx="0">
                  <c:v>0.24</c:v>
                </c:pt>
                <c:pt idx="1">
                  <c:v>0.2</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1.4938628652107577E-4"/>
                  <c:y val="-5.16650533741732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Some</c:v>
                </c:pt>
                <c:pt idx="1">
                  <c:v>Not Much</c:v>
                </c:pt>
                <c:pt idx="2">
                  <c:v>Don't Know</c:v>
                </c:pt>
              </c:strCache>
            </c:strRef>
          </c:cat>
          <c:val>
            <c:numRef>
              <c:f>Sheet1!$D$2:$D$4</c:f>
              <c:numCache>
                <c:formatCode>0%</c:formatCode>
                <c:ptCount val="3"/>
                <c:pt idx="0">
                  <c:v>0.28999999999999998</c:v>
                </c:pt>
                <c:pt idx="1">
                  <c:v>0.69</c:v>
                </c:pt>
                <c:pt idx="2">
                  <c:v>0.02</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Some</c:v>
                </c:pt>
                <c:pt idx="1">
                  <c:v>Not Much</c:v>
                </c:pt>
                <c:pt idx="2">
                  <c:v>Don't Know</c:v>
                </c:pt>
              </c:strCache>
            </c:strRef>
          </c:cat>
          <c:val>
            <c:numRef>
              <c:f>Sheet1!$B$2:$B$4</c:f>
              <c:numCache>
                <c:formatCode>0%</c:formatCode>
                <c:ptCount val="3"/>
                <c:pt idx="0">
                  <c:v>0.11</c:v>
                </c:pt>
                <c:pt idx="1">
                  <c:v>0.42</c:v>
                </c:pt>
                <c:pt idx="2">
                  <c:v>0.04</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Some</c:v>
                </c:pt>
                <c:pt idx="1">
                  <c:v>Not Much</c:v>
                </c:pt>
                <c:pt idx="2">
                  <c:v>Don't Know</c:v>
                </c:pt>
              </c:strCache>
            </c:strRef>
          </c:cat>
          <c:val>
            <c:numRef>
              <c:f>Sheet1!$C$2:$C$4</c:f>
              <c:numCache>
                <c:formatCode>0%</c:formatCode>
                <c:ptCount val="3"/>
                <c:pt idx="0">
                  <c:v>0.22</c:v>
                </c:pt>
                <c:pt idx="1">
                  <c:v>0.21</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Some</c:v>
                </c:pt>
                <c:pt idx="1">
                  <c:v>Not Much</c:v>
                </c:pt>
                <c:pt idx="2">
                  <c:v>Don't Know</c:v>
                </c:pt>
              </c:strCache>
            </c:strRef>
          </c:cat>
          <c:val>
            <c:numRef>
              <c:f>Sheet1!$D$2:$D$4</c:f>
              <c:numCache>
                <c:formatCode>0%</c:formatCode>
                <c:ptCount val="3"/>
                <c:pt idx="0">
                  <c:v>0.33</c:v>
                </c:pt>
                <c:pt idx="1">
                  <c:v>0.63</c:v>
                </c:pt>
                <c:pt idx="2">
                  <c:v>0.04</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03636829071877E-2"/>
          <c:y val="2.3761571487913766E-3"/>
          <c:w val="0.88737910436891798"/>
          <c:h val="0.88745948800040197"/>
        </c:manualLayout>
      </c:layout>
      <c:barChart>
        <c:barDir val="bar"/>
        <c:grouping val="clustered"/>
        <c:varyColors val="0"/>
        <c:ser>
          <c:idx val="0"/>
          <c:order val="0"/>
          <c:tx>
            <c:strRef>
              <c:f>Sheet1!$I$1</c:f>
              <c:strCache>
                <c:ptCount val="1"/>
                <c:pt idx="0">
                  <c:v>Favorable</c:v>
                </c:pt>
              </c:strCache>
            </c:strRef>
          </c:tx>
          <c:spPr>
            <a:solidFill>
              <a:srgbClr val="FFC000"/>
            </a:solidFill>
            <a:ln>
              <a:solidFill>
                <a:schemeClr val="tx1"/>
              </a:solidFill>
            </a:ln>
            <a:scene3d>
              <a:camera prst="orthographicFront"/>
              <a:lightRig rig="threePt" dir="t"/>
            </a:scene3d>
            <a:sp3d/>
          </c:spPr>
          <c:invertIfNegative val="0"/>
          <c:dLbls>
            <c:dLbl>
              <c:idx val="0"/>
              <c:layout>
                <c:manualLayout>
                  <c:x val="1.7337460877661196E-2"/>
                  <c:y val="-2.3757439869242351E-3"/>
                </c:manualLayout>
              </c:layout>
              <c:numFmt formatCode="0%" sourceLinked="0"/>
              <c:spPr/>
              <c:txPr>
                <a:bodyPr anchor="ctr" anchorCtr="0"/>
                <a:lstStyle/>
                <a:p>
                  <a:pPr>
                    <a:defRPr sz="1800" b="1">
                      <a:solidFill>
                        <a:schemeClr val="tx1"/>
                      </a:solidFill>
                      <a:latin typeface="Times New Roman" pitchFamily="18" charset="0"/>
                      <a:cs typeface="Times New Roman" pitchFamily="18"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9A-4587-8659-85F5A9746627}"/>
                </c:ext>
              </c:extLst>
            </c:dLbl>
            <c:spPr>
              <a:noFill/>
              <a:ln>
                <a:noFill/>
              </a:ln>
              <a:effectLst/>
            </c:spPr>
            <c:txPr>
              <a:bodyPr anchor="ctr" anchorCtr="0"/>
              <a:lstStyle/>
              <a:p>
                <a:pPr>
                  <a:defRPr sz="1800" b="1">
                    <a:solidFill>
                      <a:schemeClr val="tx1"/>
                    </a:solidFill>
                    <a:latin typeface="Times New Roman" pitchFamily="18" charset="0"/>
                    <a:cs typeface="Times New Roman"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Sheet1!$H$2:$H$6</c:f>
              <c:strCache>
                <c:ptCount val="5"/>
                <c:pt idx="0">
                  <c:v>Ivanka Trump</c:v>
                </c:pt>
                <c:pt idx="1">
                  <c:v>Lindsay Graham</c:v>
                </c:pt>
                <c:pt idx="2">
                  <c:v>Trump Jr</c:v>
                </c:pt>
                <c:pt idx="3">
                  <c:v>Trump</c:v>
                </c:pt>
                <c:pt idx="4">
                  <c:v>MTG</c:v>
                </c:pt>
              </c:strCache>
            </c:strRef>
          </c:cat>
          <c:val>
            <c:numRef>
              <c:f>Sheet1!$I$2:$I$6</c:f>
              <c:numCache>
                <c:formatCode>0%</c:formatCode>
                <c:ptCount val="5"/>
                <c:pt idx="0">
                  <c:v>4.2526484591931597E-2</c:v>
                </c:pt>
                <c:pt idx="1">
                  <c:v>4.1742521250758641E-2</c:v>
                </c:pt>
                <c:pt idx="2">
                  <c:v>0.02</c:v>
                </c:pt>
                <c:pt idx="3">
                  <c:v>3.2767763661011043E-2</c:v>
                </c:pt>
                <c:pt idx="4">
                  <c:v>2.9225734458924089E-2</c:v>
                </c:pt>
              </c:numCache>
            </c:numRef>
          </c:val>
          <c:extLst>
            <c:ext xmlns:c16="http://schemas.microsoft.com/office/drawing/2014/chart" uri="{C3380CC4-5D6E-409C-BE32-E72D297353CC}">
              <c16:uniqueId val="{00000001-0A6A-4916-817B-4CC7E23A04D3}"/>
            </c:ext>
          </c:extLst>
        </c:ser>
        <c:ser>
          <c:idx val="1"/>
          <c:order val="1"/>
          <c:tx>
            <c:strRef>
              <c:f>Sheet1!$J$1</c:f>
              <c:strCache>
                <c:ptCount val="1"/>
                <c:pt idx="0">
                  <c:v>Unfavorable</c:v>
                </c:pt>
              </c:strCache>
            </c:strRef>
          </c:tx>
          <c:spPr>
            <a:solidFill>
              <a:srgbClr val="800000"/>
            </a:solidFill>
            <a:ln>
              <a:solidFill>
                <a:schemeClr val="tx1"/>
              </a:solidFill>
            </a:ln>
            <a:scene3d>
              <a:camera prst="orthographicFront"/>
              <a:lightRig rig="threePt" dir="t"/>
            </a:scene3d>
            <a:sp3d/>
          </c:spPr>
          <c:invertIfNegative val="0"/>
          <c:dLbls>
            <c:spPr>
              <a:noFill/>
              <a:ln>
                <a:noFill/>
              </a:ln>
              <a:effectLst/>
            </c:spPr>
            <c:txPr>
              <a:bodyPr/>
              <a:lstStyle/>
              <a:p>
                <a:pPr>
                  <a:defRPr sz="1800" b="1">
                    <a:latin typeface="Times" panose="02020603050405020304" pitchFamily="18" charset="0"/>
                    <a:cs typeface="Times"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Sheet1!$H$2:$H$6</c:f>
              <c:strCache>
                <c:ptCount val="5"/>
                <c:pt idx="0">
                  <c:v>Ivanka Trump</c:v>
                </c:pt>
                <c:pt idx="1">
                  <c:v>Lindsay Graham</c:v>
                </c:pt>
                <c:pt idx="2">
                  <c:v>Trump Jr</c:v>
                </c:pt>
                <c:pt idx="3">
                  <c:v>Trump</c:v>
                </c:pt>
                <c:pt idx="4">
                  <c:v>MTG</c:v>
                </c:pt>
              </c:strCache>
            </c:strRef>
          </c:cat>
          <c:val>
            <c:numRef>
              <c:f>Sheet1!$J$2:$J$6</c:f>
              <c:numCache>
                <c:formatCode>0%</c:formatCode>
                <c:ptCount val="5"/>
                <c:pt idx="0">
                  <c:v>0.92</c:v>
                </c:pt>
                <c:pt idx="1">
                  <c:v>0.9</c:v>
                </c:pt>
                <c:pt idx="2">
                  <c:v>0.95</c:v>
                </c:pt>
                <c:pt idx="3">
                  <c:v>0.96582817132494925</c:v>
                </c:pt>
                <c:pt idx="4">
                  <c:v>0.91</c:v>
                </c:pt>
              </c:numCache>
            </c:numRef>
          </c:val>
          <c:extLst>
            <c:ext xmlns:c16="http://schemas.microsoft.com/office/drawing/2014/chart" uri="{C3380CC4-5D6E-409C-BE32-E72D297353CC}">
              <c16:uniqueId val="{00000002-0A6A-4916-817B-4CC7E23A04D3}"/>
            </c:ext>
          </c:extLst>
        </c:ser>
        <c:dLbls>
          <c:showLegendKey val="0"/>
          <c:showVal val="0"/>
          <c:showCatName val="0"/>
          <c:showSerName val="0"/>
          <c:showPercent val="0"/>
          <c:showBubbleSize val="0"/>
        </c:dLbls>
        <c:gapWidth val="48"/>
        <c:axId val="183005568"/>
        <c:axId val="183007104"/>
      </c:barChart>
      <c:catAx>
        <c:axId val="183005568"/>
        <c:scaling>
          <c:orientation val="maxMin"/>
        </c:scaling>
        <c:delete val="0"/>
        <c:axPos val="l"/>
        <c:numFmt formatCode="General" sourceLinked="1"/>
        <c:majorTickMark val="none"/>
        <c:minorTickMark val="none"/>
        <c:tickLblPos val="none"/>
        <c:crossAx val="183007104"/>
        <c:crosses val="autoZero"/>
        <c:auto val="1"/>
        <c:lblAlgn val="ctr"/>
        <c:lblOffset val="100"/>
        <c:noMultiLvlLbl val="0"/>
      </c:catAx>
      <c:valAx>
        <c:axId val="183007104"/>
        <c:scaling>
          <c:orientation val="minMax"/>
          <c:max val="1"/>
          <c:min val="0"/>
        </c:scaling>
        <c:delete val="1"/>
        <c:axPos val="b"/>
        <c:numFmt formatCode="0%" sourceLinked="0"/>
        <c:majorTickMark val="out"/>
        <c:minorTickMark val="none"/>
        <c:tickLblPos val="nextTo"/>
        <c:crossAx val="183005568"/>
        <c:crosses val="max"/>
        <c:crossBetween val="between"/>
        <c:majorUnit val="0.2"/>
      </c:valAx>
      <c:spPr>
        <a:noFill/>
        <a:ln w="25400">
          <a:noFill/>
        </a:ln>
      </c:spPr>
    </c:plotArea>
    <c:legend>
      <c:legendPos val="r"/>
      <c:layout>
        <c:manualLayout>
          <c:xMode val="edge"/>
          <c:yMode val="edge"/>
          <c:x val="0.15157893604396641"/>
          <c:y val="0.8699052834111255"/>
          <c:w val="0.53579698223319383"/>
          <c:h val="4.0349370970344682E-2"/>
        </c:manualLayout>
      </c:layout>
      <c:overlay val="0"/>
      <c:spPr>
        <a:solidFill>
          <a:schemeClr val="bg1"/>
        </a:solidFill>
        <a:ln>
          <a:solidFill>
            <a:schemeClr val="tx1"/>
          </a:solidFill>
        </a:ln>
      </c:spPr>
      <c:txPr>
        <a:bodyPr/>
        <a:lstStyle/>
        <a:p>
          <a:pPr>
            <a:defRPr sz="1400">
              <a:latin typeface="Times" panose="02020603050405020304" pitchFamily="18" charset="0"/>
              <a:cs typeface="Times"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92972468289573E-3"/>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chemeClr val="accent2">
                  <a:lumMod val="7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rgbClr val="FF00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Lbl>
              <c:idx val="0"/>
              <c:delete val="1"/>
              <c:extLst>
                <c:ext xmlns:c15="http://schemas.microsoft.com/office/drawing/2012/chart" uri="{CE6537A1-D6FC-4f65-9D91-7224C49458BB}"/>
                <c:ext xmlns:c16="http://schemas.microsoft.com/office/drawing/2014/chart" uri="{C3380CC4-5D6E-409C-BE32-E72D297353CC}">
                  <c16:uniqueId val="{00000001-7C7F-FF4E-AF72-572437071481}"/>
                </c:ext>
              </c:extLst>
            </c:dLbl>
            <c:dLbl>
              <c:idx val="1"/>
              <c:delete val="1"/>
              <c:extLst>
                <c:ext xmlns:c15="http://schemas.microsoft.com/office/drawing/2012/chart" uri="{CE6537A1-D6FC-4f65-9D91-7224C49458BB}"/>
                <c:ext xmlns:c16="http://schemas.microsoft.com/office/drawing/2014/chart" uri="{C3380CC4-5D6E-409C-BE32-E72D297353CC}">
                  <c16:uniqueId val="{00000003-7C7F-FF4E-AF72-572437071481}"/>
                </c:ext>
              </c:extLst>
            </c:dLbl>
            <c:dLbl>
              <c:idx val="2"/>
              <c:layout>
                <c:manualLayout>
                  <c:x val="-2.8920820713683876E-3"/>
                  <c:y val="-0.18031892759778795"/>
                </c:manualLayout>
              </c:layout>
              <c:tx>
                <c:rich>
                  <a:bodyPr/>
                  <a:lstStyle/>
                  <a:p>
                    <a:r>
                      <a:rPr lang="en-US" dirty="0"/>
                      <a:t>17%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C7F-FF4E-AF72-572437071481}"/>
                </c:ext>
              </c:extLst>
            </c:dLbl>
            <c:dLbl>
              <c:idx val="3"/>
              <c:delete val="1"/>
              <c:extLst>
                <c:ext xmlns:c15="http://schemas.microsoft.com/office/drawing/2012/chart" uri="{CE6537A1-D6FC-4f65-9D91-7224C49458BB}"/>
                <c:ext xmlns:c16="http://schemas.microsoft.com/office/drawing/2014/chart" uri="{C3380CC4-5D6E-409C-BE32-E72D297353CC}">
                  <c16:uniqueId val="{00000007-7C7F-FF4E-AF72-572437071481}"/>
                </c:ext>
              </c:extLst>
            </c:dLbl>
            <c:spPr>
              <a:noFill/>
              <a:ln>
                <a:noFill/>
              </a:ln>
              <a:effectLst/>
            </c:spPr>
            <c:txPr>
              <a:bodyPr wrap="square" lIns="38100" tIns="19050" rIns="38100" bIns="19050" anchor="ctr">
                <a:spAutoFit/>
              </a:bodyPr>
              <a:lstStyle/>
              <a:p>
                <a:pPr>
                  <a:defRPr sz="2400" b="0">
                    <a:latin typeface="+mj-l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More Likely</c:v>
                </c:pt>
                <c:pt idx="1">
                  <c:v>No Impact</c:v>
                </c:pt>
                <c:pt idx="2">
                  <c:v>Less Likely</c:v>
                </c:pt>
                <c:pt idx="3">
                  <c:v>Don't Know</c:v>
                </c:pt>
              </c:strCache>
            </c:strRef>
          </c:cat>
          <c:val>
            <c:numRef>
              <c:f>Sheet1!$B$2:$B$5</c:f>
              <c:numCache>
                <c:formatCode>0%</c:formatCode>
                <c:ptCount val="4"/>
                <c:pt idx="0">
                  <c:v>0.14000000000000001</c:v>
                </c:pt>
                <c:pt idx="1">
                  <c:v>0.52</c:v>
                </c:pt>
                <c:pt idx="2">
                  <c:v>0.05</c:v>
                </c:pt>
                <c:pt idx="3">
                  <c:v>0.111</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Pt>
            <c:idx val="2"/>
            <c:invertIfNegative val="0"/>
            <c:bubble3D val="0"/>
            <c:spPr>
              <a:solidFill>
                <a:srgbClr val="FF9999"/>
              </a:solidFill>
              <a:ln>
                <a:noFill/>
              </a:ln>
              <a:scene3d>
                <a:camera prst="orthographicFront"/>
                <a:lightRig rig="threePt" dir="t"/>
              </a:scene3d>
              <a:sp3d/>
            </c:spPr>
            <c:extLst>
              <c:ext xmlns:c16="http://schemas.microsoft.com/office/drawing/2014/chart" uri="{C3380CC4-5D6E-409C-BE32-E72D297353CC}">
                <c16:uniqueId val="{00000015-7BA6-40D9-8D6A-5F1E9AE4EDF5}"/>
              </c:ext>
            </c:extLst>
          </c:dPt>
          <c:dLbls>
            <c:delete val="1"/>
          </c:dLbls>
          <c:cat>
            <c:strRef>
              <c:f>Sheet1!$A$2:$A$5</c:f>
              <c:strCache>
                <c:ptCount val="4"/>
                <c:pt idx="0">
                  <c:v>More Likely</c:v>
                </c:pt>
                <c:pt idx="1">
                  <c:v>No Impact</c:v>
                </c:pt>
                <c:pt idx="2">
                  <c:v>Less Likely</c:v>
                </c:pt>
                <c:pt idx="3">
                  <c:v>Don't Know</c:v>
                </c:pt>
              </c:strCache>
            </c:strRef>
          </c:cat>
          <c:val>
            <c:numRef>
              <c:f>Sheet1!$C$2:$C$5</c:f>
              <c:numCache>
                <c:formatCode>General</c:formatCode>
                <c:ptCount val="4"/>
                <c:pt idx="0" formatCode="0%">
                  <c:v>6.0999999999999999E-2</c:v>
                </c:pt>
                <c:pt idx="2" formatCode="0%">
                  <c:v>0.12</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More Likely</c:v>
                </c:pt>
                <c:pt idx="1">
                  <c:v>No Impact</c:v>
                </c:pt>
                <c:pt idx="2">
                  <c:v>Less Likely</c:v>
                </c:pt>
                <c:pt idx="3">
                  <c:v>Don't Know</c:v>
                </c:pt>
              </c:strCache>
            </c:strRef>
          </c:cat>
          <c:val>
            <c:numRef>
              <c:f>Sheet1!$D$2:$D$5</c:f>
              <c:numCache>
                <c:formatCode>0%</c:formatCode>
                <c:ptCount val="4"/>
                <c:pt idx="0">
                  <c:v>0.2</c:v>
                </c:pt>
                <c:pt idx="1">
                  <c:v>0.52</c:v>
                </c:pt>
                <c:pt idx="2">
                  <c:v>0.17</c:v>
                </c:pt>
                <c:pt idx="3">
                  <c:v>0.11</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500"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Important</c:v>
                </c:pt>
                <c:pt idx="1">
                  <c:v>Not Important</c:v>
                </c:pt>
                <c:pt idx="2">
                  <c:v>Don't Know</c:v>
                </c:pt>
              </c:strCache>
            </c:strRef>
          </c:cat>
          <c:val>
            <c:numRef>
              <c:f>Sheet1!$B$2:$B$4</c:f>
              <c:numCache>
                <c:formatCode>0%</c:formatCode>
                <c:ptCount val="3"/>
                <c:pt idx="0">
                  <c:v>0.41</c:v>
                </c:pt>
                <c:pt idx="1">
                  <c:v>0.09</c:v>
                </c:pt>
                <c:pt idx="2">
                  <c:v>0.02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Important</c:v>
                </c:pt>
                <c:pt idx="1">
                  <c:v>Not Important</c:v>
                </c:pt>
                <c:pt idx="2">
                  <c:v>Don't Know</c:v>
                </c:pt>
              </c:strCache>
            </c:strRef>
          </c:cat>
          <c:val>
            <c:numRef>
              <c:f>Sheet1!$C$2:$C$4</c:f>
              <c:numCache>
                <c:formatCode>0%</c:formatCode>
                <c:ptCount val="3"/>
                <c:pt idx="0">
                  <c:v>0.44900000000000001</c:v>
                </c:pt>
                <c:pt idx="1">
                  <c:v>0.04</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Important</c:v>
                </c:pt>
                <c:pt idx="1">
                  <c:v>Not Important</c:v>
                </c:pt>
                <c:pt idx="2">
                  <c:v>Don't Know</c:v>
                </c:pt>
              </c:strCache>
            </c:strRef>
          </c:cat>
          <c:val>
            <c:numRef>
              <c:f>Sheet1!$D$2:$D$4</c:f>
              <c:numCache>
                <c:formatCode>0%</c:formatCode>
                <c:ptCount val="3"/>
                <c:pt idx="0">
                  <c:v>0.85</c:v>
                </c:pt>
                <c:pt idx="1">
                  <c:v>0.13</c:v>
                </c:pt>
                <c:pt idx="2">
                  <c:v>0.02</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054523808969E-2"/>
          <c:y val="0"/>
          <c:w val="0.95229454761910315"/>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rgbClr val="FF00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Trump</c:v>
                </c:pt>
                <c:pt idx="1">
                  <c:v>McConnell/McCarthy</c:v>
                </c:pt>
                <c:pt idx="2">
                  <c:v>All Equally</c:v>
                </c:pt>
              </c:strCache>
            </c:strRef>
          </c:cat>
          <c:val>
            <c:numRef>
              <c:f>Sheet1!$B$2:$B$4</c:f>
              <c:numCache>
                <c:formatCode>0%</c:formatCode>
                <c:ptCount val="3"/>
                <c:pt idx="0">
                  <c:v>0.12</c:v>
                </c:pt>
                <c:pt idx="1">
                  <c:v>0.24</c:v>
                </c:pt>
                <c:pt idx="2">
                  <c:v>0.43</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Pt>
            <c:idx val="2"/>
            <c:invertIfNegative val="0"/>
            <c:bubble3D val="0"/>
            <c:spPr>
              <a:solidFill>
                <a:srgbClr val="FF7C5D"/>
              </a:solidFill>
              <a:ln>
                <a:noFill/>
              </a:ln>
              <a:scene3d>
                <a:camera prst="orthographicFront"/>
                <a:lightRig rig="threePt" dir="t"/>
              </a:scene3d>
              <a:sp3d/>
            </c:spPr>
            <c:extLst>
              <c:ext xmlns:c16="http://schemas.microsoft.com/office/drawing/2014/chart" uri="{C3380CC4-5D6E-409C-BE32-E72D297353CC}">
                <c16:uniqueId val="{00000015-217C-4162-8913-79507EF3BDCB}"/>
              </c:ext>
            </c:extLst>
          </c:dPt>
          <c:dLbls>
            <c:delete val="1"/>
          </c:dLbls>
          <c:cat>
            <c:strRef>
              <c:f>Sheet1!$A$2:$A$4</c:f>
              <c:strCache>
                <c:ptCount val="3"/>
                <c:pt idx="0">
                  <c:v>Trump</c:v>
                </c:pt>
                <c:pt idx="1">
                  <c:v>McConnell/McCarthy</c:v>
                </c:pt>
                <c:pt idx="2">
                  <c:v>All Equally</c:v>
                </c:pt>
              </c:strCache>
            </c:strRef>
          </c:cat>
          <c:val>
            <c:numRef>
              <c:f>Sheet1!$C$2:$C$4</c:f>
              <c:numCache>
                <c:formatCode>0%</c:formatCode>
                <c:ptCount val="3"/>
                <c:pt idx="0">
                  <c:v>1.7999999999999999E-2</c:v>
                </c:pt>
                <c:pt idx="1">
                  <c:v>7.2999999999999995E-2</c:v>
                </c:pt>
                <c:pt idx="2" formatCode="0.0%">
                  <c:v>7.0000000000000007E-2</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4.7625539453010979E-3"/>
                  <c:y val="0.1518382520690939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Trump</c:v>
                </c:pt>
                <c:pt idx="1">
                  <c:v>McConnell/McCarthy</c:v>
                </c:pt>
                <c:pt idx="2">
                  <c:v>All Equally</c:v>
                </c:pt>
              </c:strCache>
            </c:strRef>
          </c:cat>
          <c:val>
            <c:numRef>
              <c:f>Sheet1!$D$2:$D$4</c:f>
              <c:numCache>
                <c:formatCode>0%</c:formatCode>
                <c:ptCount val="3"/>
                <c:pt idx="0">
                  <c:v>0.13</c:v>
                </c:pt>
                <c:pt idx="1">
                  <c:v>0.31</c:v>
                </c:pt>
                <c:pt idx="2">
                  <c:v>0.5</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2000"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tickLblSkip val="1"/>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Very Favorable</c:v>
                </c:pt>
              </c:strCache>
            </c:strRef>
          </c:tx>
          <c:spPr>
            <a:ln w="37933">
              <a:solidFill>
                <a:srgbClr val="FFC000"/>
              </a:solidFill>
              <a:prstDash val="solid"/>
            </a:ln>
          </c:spPr>
          <c:marker>
            <c:symbol val="diamond"/>
            <c:size val="6"/>
            <c:spPr>
              <a:solidFill>
                <a:srgbClr val="FFC000"/>
              </a:solidFill>
              <a:ln w="38100">
                <a:solidFill>
                  <a:srgbClr val="FFC000"/>
                </a:solidFill>
                <a:prstDash val="solid"/>
              </a:ln>
            </c:spPr>
          </c:marker>
          <c:dLbls>
            <c:dLbl>
              <c:idx val="0"/>
              <c:layout>
                <c:manualLayout>
                  <c:x val="-1.8017905256292863E-2"/>
                  <c:y val="-5.8266552514667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4.183163261945072E-2"/>
                  <c:y val="-4.53471395402397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000" b="1" i="0" u="none" strike="noStrike" baseline="0">
                    <a:solidFill>
                      <a:srgbClr val="E4AC03"/>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0.26</c:v>
                </c:pt>
                <c:pt idx="1">
                  <c:v>0.42</c:v>
                </c:pt>
                <c:pt idx="2">
                  <c:v>0.51</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400">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Very Favorable</c:v>
                </c:pt>
              </c:strCache>
            </c:strRef>
          </c:tx>
          <c:spPr>
            <a:ln w="37933">
              <a:solidFill>
                <a:srgbClr val="FFC000"/>
              </a:solidFill>
              <a:prstDash val="solid"/>
            </a:ln>
          </c:spPr>
          <c:marker>
            <c:symbol val="diamond"/>
            <c:size val="6"/>
            <c:spPr>
              <a:solidFill>
                <a:srgbClr val="FFCC00"/>
              </a:solidFill>
              <a:ln w="38100">
                <a:solidFill>
                  <a:srgbClr val="FFC000"/>
                </a:solidFill>
                <a:prstDash val="solid"/>
              </a:ln>
            </c:spPr>
          </c:marker>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8.3663265238901434E-3"/>
                  <c:y val="-5.8266552514667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000" b="1" i="0" u="none" strike="noStrike" baseline="0">
                    <a:solidFill>
                      <a:srgbClr val="E4AC03"/>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0.21</c:v>
                </c:pt>
                <c:pt idx="1">
                  <c:v>0.27</c:v>
                </c:pt>
                <c:pt idx="2">
                  <c:v>0.41</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569088"/>
        <c:axId val="146570624"/>
      </c:lineChart>
      <c:catAx>
        <c:axId val="146569088"/>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570624"/>
        <c:crosses val="autoZero"/>
        <c:auto val="1"/>
        <c:lblAlgn val="ctr"/>
        <c:lblOffset val="100"/>
        <c:tickLblSkip val="1"/>
        <c:tickMarkSkip val="1"/>
        <c:noMultiLvlLbl val="0"/>
      </c:catAx>
      <c:valAx>
        <c:axId val="146570624"/>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569088"/>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98615401473455"/>
          <c:y val="0.10455456991926644"/>
          <c:w val="0.82068965517241377"/>
          <c:h val="0.77196261682242995"/>
        </c:manualLayout>
      </c:layout>
      <c:lineChart>
        <c:grouping val="standard"/>
        <c:varyColors val="1"/>
        <c:ser>
          <c:idx val="0"/>
          <c:order val="0"/>
          <c:tx>
            <c:strRef>
              <c:f>Sheet1!$B$1</c:f>
              <c:strCache>
                <c:ptCount val="1"/>
                <c:pt idx="0">
                  <c:v>Strong Dem</c:v>
                </c:pt>
              </c:strCache>
            </c:strRef>
          </c:tx>
          <c:spPr>
            <a:ln w="76200">
              <a:solidFill>
                <a:srgbClr val="6666FF"/>
              </a:solidFill>
              <a:prstDash val="solid"/>
            </a:ln>
          </c:spPr>
          <c:marker>
            <c:symbol val="diamond"/>
            <c:size val="8"/>
            <c:spPr>
              <a:solidFill>
                <a:srgbClr val="0000FF"/>
              </a:solidFill>
              <a:ln w="76200">
                <a:solidFill>
                  <a:srgbClr val="6666FF"/>
                </a:solidFill>
                <a:prstDash val="solid"/>
              </a:ln>
            </c:spPr>
          </c:marker>
          <c:dPt>
            <c:idx val="0"/>
            <c:bubble3D val="0"/>
            <c:spPr>
              <a:ln w="76200">
                <a:solidFill>
                  <a:srgbClr val="6666FF"/>
                </a:solidFill>
                <a:prstDash val="solid"/>
              </a:ln>
            </c:spPr>
            <c:extLst>
              <c:ext xmlns:c16="http://schemas.microsoft.com/office/drawing/2014/chart" uri="{C3380CC4-5D6E-409C-BE32-E72D297353CC}">
                <c16:uniqueId val="{00000006-4247-4D2D-8798-C35E4CD7398F}"/>
              </c:ext>
            </c:extLst>
          </c:dPt>
          <c:dPt>
            <c:idx val="1"/>
            <c:bubble3D val="0"/>
            <c:extLst>
              <c:ext xmlns:c16="http://schemas.microsoft.com/office/drawing/2014/chart" uri="{C3380CC4-5D6E-409C-BE32-E72D297353CC}">
                <c16:uniqueId val="{00000000-C3A2-48D3-80F2-6C5EFEE04256}"/>
              </c:ext>
            </c:extLst>
          </c:dPt>
          <c:dPt>
            <c:idx val="2"/>
            <c:bubble3D val="0"/>
            <c:extLst>
              <c:ext xmlns:c16="http://schemas.microsoft.com/office/drawing/2014/chart" uri="{C3380CC4-5D6E-409C-BE32-E72D297353CC}">
                <c16:uniqueId val="{00000007-4247-4D2D-8798-C35E4CD7398F}"/>
              </c:ext>
            </c:extLst>
          </c:dPt>
          <c:dPt>
            <c:idx val="4"/>
            <c:bubble3D val="0"/>
            <c:extLst>
              <c:ext xmlns:c16="http://schemas.microsoft.com/office/drawing/2014/chart" uri="{C3380CC4-5D6E-409C-BE32-E72D297353CC}">
                <c16:uniqueId val="{00000001-C3A2-48D3-80F2-6C5EFEE04256}"/>
              </c:ext>
            </c:extLst>
          </c:dPt>
          <c:dLbls>
            <c:dLbl>
              <c:idx val="0"/>
              <c:layout>
                <c:manualLayout>
                  <c:x val="-2.4687180334456209E-2"/>
                  <c:y val="-4.4126582278481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47-4D2D-8798-C35E4CD7398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Sheet1!$B$2:$B$4</c:f>
              <c:numCache>
                <c:formatCode>0%</c:formatCode>
                <c:ptCount val="3"/>
                <c:pt idx="0">
                  <c:v>0.56000000000000005</c:v>
                </c:pt>
                <c:pt idx="1">
                  <c:v>0.64</c:v>
                </c:pt>
                <c:pt idx="2">
                  <c:v>0.57999999999999996</c:v>
                </c:pt>
              </c:numCache>
            </c:numRef>
          </c:val>
          <c:smooth val="0"/>
          <c:extLst>
            <c:ext xmlns:c16="http://schemas.microsoft.com/office/drawing/2014/chart" uri="{C3380CC4-5D6E-409C-BE32-E72D297353CC}">
              <c16:uniqueId val="{00000006-C3A2-48D3-80F2-6C5EFEE04256}"/>
            </c:ext>
          </c:extLst>
        </c:ser>
        <c:ser>
          <c:idx val="1"/>
          <c:order val="1"/>
          <c:tx>
            <c:strRef>
              <c:f>Sheet1!$C$1</c:f>
              <c:strCache>
                <c:ptCount val="1"/>
                <c:pt idx="0">
                  <c:v>Weak Dem</c:v>
                </c:pt>
              </c:strCache>
            </c:strRef>
          </c:tx>
          <c:spPr>
            <a:ln w="37558">
              <a:solidFill>
                <a:srgbClr val="00B050"/>
              </a:solidFill>
              <a:prstDash val="solid"/>
            </a:ln>
          </c:spPr>
          <c:marker>
            <c:symbol val="square"/>
            <c:size val="8"/>
            <c:spPr>
              <a:solidFill>
                <a:srgbClr val="00B050"/>
              </a:solidFill>
              <a:ln>
                <a:solidFill>
                  <a:srgbClr val="00B050"/>
                </a:solidFill>
                <a:prstDash val="solid"/>
              </a:ln>
            </c:spPr>
          </c:marker>
          <c:dPt>
            <c:idx val="0"/>
            <c:bubble3D val="0"/>
            <c:extLst>
              <c:ext xmlns:c16="http://schemas.microsoft.com/office/drawing/2014/chart" uri="{C3380CC4-5D6E-409C-BE32-E72D297353CC}">
                <c16:uniqueId val="{00000007-C3A2-48D3-80F2-6C5EFEE04256}"/>
              </c:ext>
            </c:extLst>
          </c:dPt>
          <c:dPt>
            <c:idx val="1"/>
            <c:bubble3D val="0"/>
            <c:extLst>
              <c:ext xmlns:c16="http://schemas.microsoft.com/office/drawing/2014/chart" uri="{C3380CC4-5D6E-409C-BE32-E72D297353CC}">
                <c16:uniqueId val="{00000008-C3A2-48D3-80F2-6C5EFEE04256}"/>
              </c:ext>
            </c:extLst>
          </c:dPt>
          <c:dPt>
            <c:idx val="3"/>
            <c:bubble3D val="0"/>
            <c:extLst>
              <c:ext xmlns:c16="http://schemas.microsoft.com/office/drawing/2014/chart" uri="{C3380CC4-5D6E-409C-BE32-E72D297353CC}">
                <c16:uniqueId val="{00000009-C3A2-48D3-80F2-6C5EFEE04256}"/>
              </c:ext>
            </c:extLst>
          </c:dPt>
          <c:dPt>
            <c:idx val="4"/>
            <c:bubble3D val="0"/>
            <c:extLst>
              <c:ext xmlns:c16="http://schemas.microsoft.com/office/drawing/2014/chart" uri="{C3380CC4-5D6E-409C-BE32-E72D297353CC}">
                <c16:uniqueId val="{0000000A-C3A2-48D3-80F2-6C5EFEE04256}"/>
              </c:ext>
            </c:extLst>
          </c:dPt>
          <c:dLbls>
            <c:dLbl>
              <c:idx val="0"/>
              <c:layout>
                <c:manualLayout>
                  <c:x val="-2.4687180334456209E-2"/>
                  <c:y val="-4.9189873417721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A2-48D3-80F2-6C5EFEE0425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Sheet1!$C$2:$C$4</c:f>
              <c:numCache>
                <c:formatCode>0%</c:formatCode>
                <c:ptCount val="3"/>
                <c:pt idx="0">
                  <c:v>0.25</c:v>
                </c:pt>
                <c:pt idx="1">
                  <c:v>0.19</c:v>
                </c:pt>
                <c:pt idx="2">
                  <c:v>0.28999999999999998</c:v>
                </c:pt>
              </c:numCache>
            </c:numRef>
          </c:val>
          <c:smooth val="0"/>
          <c:extLst>
            <c:ext xmlns:c16="http://schemas.microsoft.com/office/drawing/2014/chart" uri="{C3380CC4-5D6E-409C-BE32-E72D297353CC}">
              <c16:uniqueId val="{0000000E-C3A2-48D3-80F2-6C5EFEE04256}"/>
            </c:ext>
          </c:extLst>
        </c:ser>
        <c:ser>
          <c:idx val="2"/>
          <c:order val="2"/>
          <c:tx>
            <c:strRef>
              <c:f>Sheet1!$D$1</c:f>
              <c:strCache>
                <c:ptCount val="1"/>
                <c:pt idx="0">
                  <c:v>Non-Dem</c:v>
                </c:pt>
              </c:strCache>
            </c:strRef>
          </c:tx>
          <c:spPr>
            <a:ln>
              <a:solidFill>
                <a:srgbClr val="C00000"/>
              </a:solidFill>
            </a:ln>
          </c:spPr>
          <c:marker>
            <c:spPr>
              <a:solidFill>
                <a:srgbClr val="C00000"/>
              </a:solidFill>
              <a:ln>
                <a:solidFill>
                  <a:srgbClr val="C00000"/>
                </a:solidFill>
              </a:ln>
            </c:spPr>
          </c:marker>
          <c:dLbls>
            <c:dLbl>
              <c:idx val="0"/>
              <c:layout>
                <c:manualLayout>
                  <c:x val="-2.5982415399223087E-2"/>
                  <c:y val="4.286075949367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94-455B-8D93-0D98E8FE0FCF}"/>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Sheet1!$D$2:$D$4</c:f>
              <c:numCache>
                <c:formatCode>0%</c:formatCode>
                <c:ptCount val="3"/>
                <c:pt idx="0">
                  <c:v>0.16</c:v>
                </c:pt>
                <c:pt idx="1">
                  <c:v>0.14000000000000001</c:v>
                </c:pt>
                <c:pt idx="2">
                  <c:v>0.13</c:v>
                </c:pt>
              </c:numCache>
            </c:numRef>
          </c:val>
          <c:smooth val="0"/>
          <c:extLst>
            <c:ext xmlns:c16="http://schemas.microsoft.com/office/drawing/2014/chart" uri="{C3380CC4-5D6E-409C-BE32-E72D297353CC}">
              <c16:uniqueId val="{00000007-8894-455B-8D93-0D98E8FE0FCF}"/>
            </c:ext>
          </c:extLst>
        </c:ser>
        <c:dLbls>
          <c:showLegendKey val="0"/>
          <c:showVal val="1"/>
          <c:showCatName val="0"/>
          <c:showSerName val="0"/>
          <c:showPercent val="0"/>
          <c:showBubbleSize val="0"/>
        </c:dLbls>
        <c:marker val="1"/>
        <c:smooth val="0"/>
        <c:axId val="77347072"/>
        <c:axId val="77365248"/>
      </c:lineChart>
      <c:catAx>
        <c:axId val="77347072"/>
        <c:scaling>
          <c:orientation val="minMax"/>
        </c:scaling>
        <c:delete val="0"/>
        <c:axPos val="b"/>
        <c:numFmt formatCode="General" sourceLinked="1"/>
        <c:majorTickMark val="out"/>
        <c:minorTickMark val="none"/>
        <c:tickLblPos val="nextTo"/>
        <c:spPr>
          <a:ln w="3130">
            <a:solidFill>
              <a:schemeClr val="tx1"/>
            </a:solidFill>
            <a:prstDash val="solid"/>
          </a:ln>
        </c:spPr>
        <c:txPr>
          <a:bodyPr rot="-2700000" vert="horz"/>
          <a:lstStyle/>
          <a:p>
            <a:pPr>
              <a:defRPr sz="1183" b="0" i="0" u="none" strike="noStrike" baseline="0">
                <a:solidFill>
                  <a:schemeClr val="tx1"/>
                </a:solidFill>
                <a:latin typeface="Times New Roman"/>
                <a:ea typeface="Times New Roman"/>
                <a:cs typeface="Times New Roman"/>
              </a:defRPr>
            </a:pPr>
            <a:endParaRPr lang="en-US"/>
          </a:p>
        </c:txPr>
        <c:crossAx val="77365248"/>
        <c:crosses val="autoZero"/>
        <c:auto val="1"/>
        <c:lblAlgn val="ctr"/>
        <c:lblOffset val="100"/>
        <c:tickLblSkip val="1"/>
        <c:tickMarkSkip val="1"/>
        <c:noMultiLvlLbl val="1"/>
      </c:catAx>
      <c:valAx>
        <c:axId val="77365248"/>
        <c:scaling>
          <c:orientation val="minMax"/>
          <c:max val="1"/>
          <c:min val="0"/>
        </c:scaling>
        <c:delete val="0"/>
        <c:axPos val="l"/>
        <c:numFmt formatCode="0%" sourceLinked="0"/>
        <c:majorTickMark val="out"/>
        <c:minorTickMark val="none"/>
        <c:tickLblPos val="nextTo"/>
        <c:spPr>
          <a:ln w="3130">
            <a:solidFill>
              <a:schemeClr val="tx1"/>
            </a:solidFill>
            <a:prstDash val="solid"/>
          </a:ln>
        </c:spPr>
        <c:txPr>
          <a:bodyPr rot="0" vert="horz"/>
          <a:lstStyle/>
          <a:p>
            <a:pPr>
              <a:defRPr sz="1183" b="0" i="0" u="none" strike="noStrike" baseline="0">
                <a:solidFill>
                  <a:schemeClr val="tx1"/>
                </a:solidFill>
                <a:latin typeface="Times New Roman"/>
                <a:ea typeface="Times New Roman"/>
                <a:cs typeface="Times New Roman"/>
              </a:defRPr>
            </a:pPr>
            <a:endParaRPr lang="en-US"/>
          </a:p>
        </c:txPr>
        <c:crossAx val="77347072"/>
        <c:crosses val="autoZero"/>
        <c:crossBetween val="midCat"/>
        <c:majorUnit val="0.2"/>
      </c:valAx>
      <c:spPr>
        <a:noFill/>
        <a:ln w="25039">
          <a:noFill/>
        </a:ln>
      </c:spPr>
    </c:plotArea>
    <c:plotVisOnly val="1"/>
    <c:dispBlanksAs val="span"/>
    <c:showDLblsOverMax val="1"/>
  </c:chart>
  <c:spPr>
    <a:noFill/>
    <a:ln>
      <a:noFill/>
    </a:ln>
  </c:spPr>
  <c:txPr>
    <a:bodyPr/>
    <a:lstStyle/>
    <a:p>
      <a:pPr>
        <a:defRPr sz="155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03636829071877E-2"/>
          <c:y val="2.3761571487913766E-3"/>
          <c:w val="0.91802505303163573"/>
          <c:h val="0.88745948800040197"/>
        </c:manualLayout>
      </c:layout>
      <c:barChart>
        <c:barDir val="bar"/>
        <c:grouping val="clustered"/>
        <c:varyColors val="0"/>
        <c:ser>
          <c:idx val="0"/>
          <c:order val="0"/>
          <c:tx>
            <c:strRef>
              <c:f>Sheet1!$I$1</c:f>
              <c:strCache>
                <c:ptCount val="1"/>
                <c:pt idx="0">
                  <c:v>Favorable</c:v>
                </c:pt>
              </c:strCache>
            </c:strRef>
          </c:tx>
          <c:spPr>
            <a:solidFill>
              <a:srgbClr val="FFC000"/>
            </a:solidFill>
            <a:ln>
              <a:solidFill>
                <a:schemeClr val="tx1"/>
              </a:solidFill>
            </a:ln>
            <a:scene3d>
              <a:camera prst="orthographicFront"/>
              <a:lightRig rig="threePt" dir="t"/>
            </a:scene3d>
            <a:sp3d/>
          </c:spPr>
          <c:invertIfNegative val="0"/>
          <c:dLbls>
            <c:spPr>
              <a:noFill/>
              <a:ln>
                <a:noFill/>
              </a:ln>
              <a:effectLst/>
            </c:spPr>
            <c:txPr>
              <a:bodyPr wrap="square" lIns="38100" tIns="19050" rIns="38100" bIns="19050" anchor="ctr">
                <a:spAutoFit/>
              </a:bodyPr>
              <a:lstStyle/>
              <a:p>
                <a:pPr>
                  <a:defRPr b="1">
                    <a:latin typeface="Times" panose="02020603050405020304" pitchFamily="18" charset="0"/>
                    <a:cs typeface="Times"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Sheet1!$H$2:$H$10</c:f>
              <c:strCache>
                <c:ptCount val="9"/>
                <c:pt idx="0">
                  <c:v>Q.12 STACEY ABRAMS</c:v>
                </c:pt>
                <c:pt idx="1">
                  <c:v>Q.9 BARACK OBAMA</c:v>
                </c:pt>
                <c:pt idx="2">
                  <c:v>Q.1 JOE BIDEN</c:v>
                </c:pt>
                <c:pt idx="3">
                  <c:v>Q.2 KAMALA HARRIS</c:v>
                </c:pt>
                <c:pt idx="4">
                  <c:v>Q.14 ELIZABETH WARREN</c:v>
                </c:pt>
                <c:pt idx="5">
                  <c:v>Q.4 NANCY PELOSI</c:v>
                </c:pt>
                <c:pt idx="6">
                  <c:v>Q.10 BERNIE SANDERS</c:v>
                </c:pt>
                <c:pt idx="7">
                  <c:v>Q.11 ALEXANDRIA OCASIO-CORTEZ</c:v>
                </c:pt>
                <c:pt idx="8">
                  <c:v>Q.5 CHUCK SCHUMER</c:v>
                </c:pt>
              </c:strCache>
            </c:strRef>
          </c:cat>
          <c:val>
            <c:numRef>
              <c:f>Sheet1!$I$2:$I$10</c:f>
              <c:numCache>
                <c:formatCode>0%</c:formatCode>
                <c:ptCount val="9"/>
                <c:pt idx="0">
                  <c:v>0.87654606876546159</c:v>
                </c:pt>
                <c:pt idx="1">
                  <c:v>0.9482021886486901</c:v>
                </c:pt>
                <c:pt idx="2">
                  <c:v>0.94555095195551042</c:v>
                </c:pt>
                <c:pt idx="3">
                  <c:v>0.94274066692740766</c:v>
                </c:pt>
                <c:pt idx="4">
                  <c:v>0.92840823678408357</c:v>
                </c:pt>
                <c:pt idx="5">
                  <c:v>0.89794658564613283</c:v>
                </c:pt>
                <c:pt idx="6">
                  <c:v>0.91601007916010146</c:v>
                </c:pt>
                <c:pt idx="7">
                  <c:v>0.85</c:v>
                </c:pt>
                <c:pt idx="8">
                  <c:v>0.87</c:v>
                </c:pt>
              </c:numCache>
            </c:numRef>
          </c:val>
          <c:extLst>
            <c:ext xmlns:c16="http://schemas.microsoft.com/office/drawing/2014/chart" uri="{C3380CC4-5D6E-409C-BE32-E72D297353CC}">
              <c16:uniqueId val="{00000001-0A6A-4916-817B-4CC7E23A04D3}"/>
            </c:ext>
          </c:extLst>
        </c:ser>
        <c:ser>
          <c:idx val="1"/>
          <c:order val="1"/>
          <c:tx>
            <c:strRef>
              <c:f>Sheet1!$J$1</c:f>
              <c:strCache>
                <c:ptCount val="1"/>
                <c:pt idx="0">
                  <c:v>Unfavorable</c:v>
                </c:pt>
              </c:strCache>
            </c:strRef>
          </c:tx>
          <c:spPr>
            <a:solidFill>
              <a:srgbClr val="800000"/>
            </a:solidFill>
            <a:ln>
              <a:solidFill>
                <a:schemeClr val="tx1"/>
              </a:solidFill>
            </a:ln>
            <a:scene3d>
              <a:camera prst="orthographicFront"/>
              <a:lightRig rig="threePt" dir="t"/>
            </a:scene3d>
            <a:sp3d/>
          </c:spPr>
          <c:invertIfNegative val="0"/>
          <c:dLbls>
            <c:spPr>
              <a:noFill/>
              <a:ln>
                <a:noFill/>
              </a:ln>
              <a:effectLst/>
            </c:spPr>
            <c:txPr>
              <a:bodyPr/>
              <a:lstStyle/>
              <a:p>
                <a:pPr>
                  <a:defRPr sz="1800" b="1">
                    <a:latin typeface="Times New Roman" pitchFamily="18" charset="0"/>
                    <a:cs typeface="Times New Roman"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Sheet1!$H$2:$H$10</c:f>
              <c:strCache>
                <c:ptCount val="9"/>
                <c:pt idx="0">
                  <c:v>Q.12 STACEY ABRAMS</c:v>
                </c:pt>
                <c:pt idx="1">
                  <c:v>Q.9 BARACK OBAMA</c:v>
                </c:pt>
                <c:pt idx="2">
                  <c:v>Q.1 JOE BIDEN</c:v>
                </c:pt>
                <c:pt idx="3">
                  <c:v>Q.2 KAMALA HARRIS</c:v>
                </c:pt>
                <c:pt idx="4">
                  <c:v>Q.14 ELIZABETH WARREN</c:v>
                </c:pt>
                <c:pt idx="5">
                  <c:v>Q.4 NANCY PELOSI</c:v>
                </c:pt>
                <c:pt idx="6">
                  <c:v>Q.10 BERNIE SANDERS</c:v>
                </c:pt>
                <c:pt idx="7">
                  <c:v>Q.11 ALEXANDRIA OCASIO-CORTEZ</c:v>
                </c:pt>
                <c:pt idx="8">
                  <c:v>Q.5 CHUCK SCHUMER</c:v>
                </c:pt>
              </c:strCache>
            </c:strRef>
          </c:cat>
          <c:val>
            <c:numRef>
              <c:f>Sheet1!$J$2:$J$10</c:f>
              <c:numCache>
                <c:formatCode>0%</c:formatCode>
                <c:ptCount val="9"/>
                <c:pt idx="0">
                  <c:v>0.03</c:v>
                </c:pt>
                <c:pt idx="1">
                  <c:v>0.05</c:v>
                </c:pt>
                <c:pt idx="2">
                  <c:v>5.1226312178929902E-2</c:v>
                </c:pt>
                <c:pt idx="3">
                  <c:v>0.05</c:v>
                </c:pt>
                <c:pt idx="4">
                  <c:v>0.06</c:v>
                </c:pt>
                <c:pt idx="5">
                  <c:v>0.1</c:v>
                </c:pt>
                <c:pt idx="6">
                  <c:v>7.4118724074520789E-2</c:v>
                </c:pt>
                <c:pt idx="7">
                  <c:v>0.09</c:v>
                </c:pt>
                <c:pt idx="8">
                  <c:v>9.0529345071960365E-2</c:v>
                </c:pt>
              </c:numCache>
            </c:numRef>
          </c:val>
          <c:extLst>
            <c:ext xmlns:c16="http://schemas.microsoft.com/office/drawing/2014/chart" uri="{C3380CC4-5D6E-409C-BE32-E72D297353CC}">
              <c16:uniqueId val="{00000002-0A6A-4916-817B-4CC7E23A04D3}"/>
            </c:ext>
          </c:extLst>
        </c:ser>
        <c:dLbls>
          <c:dLblPos val="outEnd"/>
          <c:showLegendKey val="0"/>
          <c:showVal val="1"/>
          <c:showCatName val="0"/>
          <c:showSerName val="0"/>
          <c:showPercent val="0"/>
          <c:showBubbleSize val="0"/>
        </c:dLbls>
        <c:gapWidth val="48"/>
        <c:axId val="183005568"/>
        <c:axId val="183007104"/>
      </c:barChart>
      <c:catAx>
        <c:axId val="183005568"/>
        <c:scaling>
          <c:orientation val="maxMin"/>
        </c:scaling>
        <c:delete val="0"/>
        <c:axPos val="l"/>
        <c:numFmt formatCode="General" sourceLinked="1"/>
        <c:majorTickMark val="none"/>
        <c:minorTickMark val="none"/>
        <c:tickLblPos val="none"/>
        <c:crossAx val="183007104"/>
        <c:crosses val="autoZero"/>
        <c:auto val="1"/>
        <c:lblAlgn val="ctr"/>
        <c:lblOffset val="100"/>
        <c:noMultiLvlLbl val="0"/>
      </c:catAx>
      <c:valAx>
        <c:axId val="183007104"/>
        <c:scaling>
          <c:orientation val="minMax"/>
          <c:max val="1"/>
          <c:min val="0"/>
        </c:scaling>
        <c:delete val="1"/>
        <c:axPos val="b"/>
        <c:numFmt formatCode="0%" sourceLinked="0"/>
        <c:majorTickMark val="out"/>
        <c:minorTickMark val="none"/>
        <c:tickLblPos val="nextTo"/>
        <c:crossAx val="183005568"/>
        <c:crosses val="max"/>
        <c:crossBetween val="between"/>
        <c:majorUnit val="0.2"/>
      </c:valAx>
      <c:spPr>
        <a:noFill/>
        <a:ln w="25400">
          <a:noFill/>
        </a:ln>
      </c:spPr>
    </c:plotArea>
    <c:legend>
      <c:legendPos val="r"/>
      <c:layout>
        <c:manualLayout>
          <c:xMode val="edge"/>
          <c:yMode val="edge"/>
          <c:x val="0.20046597808535929"/>
          <c:y val="0.87490704161035615"/>
          <c:w val="0.49835794304558528"/>
          <c:h val="2.8343894794527636E-2"/>
        </c:manualLayout>
      </c:layout>
      <c:overlay val="0"/>
      <c:spPr>
        <a:solidFill>
          <a:schemeClr val="bg1"/>
        </a:solidFill>
        <a:ln>
          <a:solidFill>
            <a:schemeClr val="tx1"/>
          </a:solidFill>
        </a:ln>
      </c:spPr>
      <c:txPr>
        <a:bodyPr/>
        <a:lstStyle/>
        <a:p>
          <a:pPr>
            <a:defRPr sz="1400">
              <a:latin typeface="Times" panose="02020603050405020304" pitchFamily="18" charset="0"/>
              <a:cs typeface="Times"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Progressive</c:v>
                </c:pt>
              </c:strCache>
            </c:strRef>
          </c:tx>
          <c:spPr>
            <a:ln w="37933">
              <a:solidFill>
                <a:srgbClr val="FFC000"/>
              </a:solidFill>
              <a:prstDash val="solid"/>
            </a:ln>
          </c:spPr>
          <c:marker>
            <c:symbol val="diamond"/>
            <c:size val="6"/>
            <c:spPr>
              <a:solidFill>
                <a:srgbClr val="00B050"/>
              </a:solidFill>
              <a:ln w="38100">
                <a:solidFill>
                  <a:srgbClr val="00B050"/>
                </a:solidFill>
                <a:prstDash val="solid"/>
              </a:ln>
            </c:spPr>
          </c:marker>
          <c:dPt>
            <c:idx val="1"/>
            <c:bubble3D val="0"/>
            <c:spPr>
              <a:ln w="37933">
                <a:solidFill>
                  <a:srgbClr val="00863D"/>
                </a:solidFill>
                <a:prstDash val="solid"/>
              </a:ln>
            </c:spPr>
            <c:extLst>
              <c:ext xmlns:c16="http://schemas.microsoft.com/office/drawing/2014/chart" uri="{C3380CC4-5D6E-409C-BE32-E72D297353CC}">
                <c16:uniqueId val="{00000000-5482-473F-B1CC-3E3DE74F5A98}"/>
              </c:ext>
            </c:extLst>
          </c:dPt>
          <c:dPt>
            <c:idx val="2"/>
            <c:bubble3D val="0"/>
            <c:spPr>
              <a:ln w="37933">
                <a:solidFill>
                  <a:srgbClr val="00863D"/>
                </a:solidFill>
                <a:prstDash val="solid"/>
              </a:ln>
            </c:spPr>
            <c:extLst>
              <c:ext xmlns:c16="http://schemas.microsoft.com/office/drawing/2014/chart" uri="{C3380CC4-5D6E-409C-BE32-E72D297353CC}">
                <c16:uniqueId val="{00000001-078F-4E59-B311-C9B98F576C65}"/>
              </c:ext>
            </c:extLst>
          </c:dPt>
          <c:dLbls>
            <c:dLbl>
              <c:idx val="0"/>
              <c:layout>
                <c:manualLayout>
                  <c:x val="-8.3663265238901434E-3"/>
                  <c:y val="3.28153089550453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E6A-4186-A58E-AED9BC5F36D8}"/>
                </c:ext>
              </c:extLst>
            </c:dLbl>
            <c:dLbl>
              <c:idx val="2"/>
              <c:layout>
                <c:manualLayout>
                  <c:x val="-1.1155102031853525E-2"/>
                  <c:y val="-3.17817559170911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8F-4E59-B311-C9B98F576C65}"/>
                </c:ext>
              </c:extLst>
            </c:dLbl>
            <c:numFmt formatCode="0%" sourceLinked="0"/>
            <c:spPr>
              <a:noFill/>
              <a:ln w="25289">
                <a:noFill/>
              </a:ln>
            </c:spPr>
            <c:txPr>
              <a:bodyPr/>
              <a:lstStyle/>
              <a:p>
                <a:pPr>
                  <a:defRPr sz="1800" b="1" i="0" u="none" strike="noStrike" baseline="0">
                    <a:solidFill>
                      <a:srgbClr val="00863D"/>
                    </a:solidFill>
                    <a:latin typeface="Times New Roman"/>
                    <a:ea typeface="Times New Roman"/>
                    <a:cs typeface="Times New Roman"/>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0.55000000000000004</c:v>
                </c:pt>
                <c:pt idx="1">
                  <c:v>0.7</c:v>
                </c:pt>
                <c:pt idx="2">
                  <c:v>0.79</c:v>
                </c:pt>
              </c:numCache>
            </c:numRef>
          </c:val>
          <c:smooth val="0"/>
          <c:extLst>
            <c:ext xmlns:c16="http://schemas.microsoft.com/office/drawing/2014/chart" uri="{C3380CC4-5D6E-409C-BE32-E72D297353CC}">
              <c16:uniqueId val="{00000004-403C-4E0C-873D-A4D764DC8311}"/>
            </c:ext>
          </c:extLst>
        </c:ser>
        <c:ser>
          <c:idx val="1"/>
          <c:order val="1"/>
          <c:tx>
            <c:strRef>
              <c:f>Sheet1!$C$1</c:f>
              <c:strCache>
                <c:ptCount val="1"/>
                <c:pt idx="0">
                  <c:v>Liberal</c:v>
                </c:pt>
              </c:strCache>
            </c:strRef>
          </c:tx>
          <c:spPr>
            <a:ln w="37933">
              <a:solidFill>
                <a:srgbClr val="0070C0"/>
              </a:solidFill>
              <a:prstDash val="solid"/>
            </a:ln>
          </c:spPr>
          <c:marker>
            <c:symbol val="square"/>
            <c:size val="6"/>
            <c:spPr>
              <a:solidFill>
                <a:srgbClr val="0070C0"/>
              </a:solidFill>
              <a:ln w="38100">
                <a:solidFill>
                  <a:srgbClr val="0070C0"/>
                </a:solidFill>
                <a:prstDash val="solid"/>
              </a:ln>
            </c:spPr>
          </c:marker>
          <c:dPt>
            <c:idx val="1"/>
            <c:bubble3D val="0"/>
            <c:extLst>
              <c:ext xmlns:c16="http://schemas.microsoft.com/office/drawing/2014/chart" uri="{C3380CC4-5D6E-409C-BE32-E72D297353CC}">
                <c16:uniqueId val="{00000006-403C-4E0C-873D-A4D764DC8311}"/>
              </c:ext>
            </c:extLst>
          </c:dPt>
          <c:dLbls>
            <c:dLbl>
              <c:idx val="0"/>
              <c:layout>
                <c:manualLayout>
                  <c:x val="-8.3663265238901434E-3"/>
                  <c:y val="5.2452816676174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C-4E0C-873D-A4D764DC8311}"/>
                </c:ext>
              </c:extLst>
            </c:dLbl>
            <c:dLbl>
              <c:idx val="1"/>
              <c:layout>
                <c:manualLayout>
                  <c:x val="-6.9719387699084534E-2"/>
                  <c:y val="4.47009654361960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3C-4E0C-873D-A4D764DC8311}"/>
                </c:ext>
              </c:extLst>
            </c:dLbl>
            <c:dLbl>
              <c:idx val="2"/>
              <c:layout>
                <c:manualLayout>
                  <c:x val="0"/>
                  <c:y val="4.7285051486403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CF-49B0-AD64-E5E232029967}"/>
                </c:ext>
              </c:extLst>
            </c:dLbl>
            <c:numFmt formatCode="0%" sourceLinked="0"/>
            <c:spPr>
              <a:noFill/>
              <a:ln w="25289">
                <a:noFill/>
              </a:ln>
            </c:spPr>
            <c:txPr>
              <a:bodyPr/>
              <a:lstStyle/>
              <a:p>
                <a:pPr>
                  <a:defRPr sz="1800" b="1" i="0" u="none" strike="noStrike" baseline="0">
                    <a:solidFill>
                      <a:srgbClr val="0070C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0.7</c:v>
                </c:pt>
                <c:pt idx="1">
                  <c:v>0.82</c:v>
                </c:pt>
                <c:pt idx="2">
                  <c:v>0.77</c:v>
                </c:pt>
              </c:numCache>
            </c:numRef>
          </c:val>
          <c:smooth val="0"/>
          <c:extLst>
            <c:ext xmlns:c16="http://schemas.microsoft.com/office/drawing/2014/chart" uri="{C3380CC4-5D6E-409C-BE32-E72D297353CC}">
              <c16:uniqueId val="{00000007-403C-4E0C-873D-A4D764DC8311}"/>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Progressive</c:v>
                </c:pt>
              </c:strCache>
            </c:strRef>
          </c:tx>
          <c:spPr>
            <a:ln w="37933">
              <a:solidFill>
                <a:srgbClr val="00863D"/>
              </a:solidFill>
              <a:prstDash val="solid"/>
            </a:ln>
          </c:spPr>
          <c:marker>
            <c:symbol val="diamond"/>
            <c:size val="6"/>
            <c:spPr>
              <a:solidFill>
                <a:srgbClr val="00B050"/>
              </a:solidFill>
              <a:ln w="38100">
                <a:solidFill>
                  <a:srgbClr val="00B050"/>
                </a:solidFill>
                <a:prstDash val="solid"/>
              </a:ln>
            </c:spPr>
          </c:marker>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1800" b="1" i="0" u="none" strike="noStrike" baseline="0">
                    <a:solidFill>
                      <a:srgbClr val="00863D"/>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0.86</c:v>
                </c:pt>
                <c:pt idx="1">
                  <c:v>0.89</c:v>
                </c:pt>
                <c:pt idx="2">
                  <c:v>0.91</c:v>
                </c:pt>
              </c:numCache>
            </c:numRef>
          </c:val>
          <c:smooth val="0"/>
          <c:extLst>
            <c:ext xmlns:c16="http://schemas.microsoft.com/office/drawing/2014/chart" uri="{C3380CC4-5D6E-409C-BE32-E72D297353CC}">
              <c16:uniqueId val="{00000004-403C-4E0C-873D-A4D764DC8311}"/>
            </c:ext>
          </c:extLst>
        </c:ser>
        <c:ser>
          <c:idx val="1"/>
          <c:order val="1"/>
          <c:tx>
            <c:strRef>
              <c:f>Sheet1!$C$1</c:f>
              <c:strCache>
                <c:ptCount val="1"/>
                <c:pt idx="0">
                  <c:v>Liberal</c:v>
                </c:pt>
              </c:strCache>
            </c:strRef>
          </c:tx>
          <c:spPr>
            <a:ln w="37933" cap="sq">
              <a:solidFill>
                <a:srgbClr val="0070C0"/>
              </a:solidFill>
              <a:prstDash val="solid"/>
            </a:ln>
          </c:spPr>
          <c:marker>
            <c:symbol val="square"/>
            <c:size val="6"/>
            <c:spPr>
              <a:solidFill>
                <a:srgbClr val="0070C0"/>
              </a:solidFill>
              <a:ln w="38100">
                <a:solidFill>
                  <a:srgbClr val="0070C0"/>
                </a:solidFill>
                <a:prstDash val="solid"/>
              </a:ln>
            </c:spPr>
          </c:marker>
          <c:dPt>
            <c:idx val="1"/>
            <c:bubble3D val="0"/>
            <c:extLst>
              <c:ext xmlns:c16="http://schemas.microsoft.com/office/drawing/2014/chart" uri="{C3380CC4-5D6E-409C-BE32-E72D297353CC}">
                <c16:uniqueId val="{00000006-403C-4E0C-873D-A4D764DC8311}"/>
              </c:ext>
            </c:extLst>
          </c:dPt>
          <c:dPt>
            <c:idx val="2"/>
            <c:bubble3D val="0"/>
            <c:extLst>
              <c:ext xmlns:c16="http://schemas.microsoft.com/office/drawing/2014/chart" uri="{C3380CC4-5D6E-409C-BE32-E72D297353CC}">
                <c16:uniqueId val="{00000000-6CCF-49B0-AD64-E5E232029967}"/>
              </c:ext>
            </c:extLst>
          </c:dPt>
          <c:dLbls>
            <c:dLbl>
              <c:idx val="0"/>
              <c:layout>
                <c:manualLayout>
                  <c:x val="-5.5775510159267886E-3"/>
                  <c:y val="3.4365638511976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C-4E0C-873D-A4D764DC8311}"/>
                </c:ext>
              </c:extLst>
            </c:dLbl>
            <c:dLbl>
              <c:idx val="1"/>
              <c:layout>
                <c:manualLayout>
                  <c:x val="-8.3663265238902457E-3"/>
                  <c:y val="3.17815524617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3C-4E0C-873D-A4D764DC8311}"/>
                </c:ext>
              </c:extLst>
            </c:dLbl>
            <c:dLbl>
              <c:idx val="2"/>
              <c:layout>
                <c:manualLayout>
                  <c:x val="0"/>
                  <c:y val="4.7285051486403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CF-49B0-AD64-E5E232029967}"/>
                </c:ext>
              </c:extLst>
            </c:dLbl>
            <c:numFmt formatCode="0%" sourceLinked="0"/>
            <c:spPr>
              <a:noFill/>
              <a:ln w="25289">
                <a:noFill/>
              </a:ln>
            </c:spPr>
            <c:txPr>
              <a:bodyPr/>
              <a:lstStyle/>
              <a:p>
                <a:pPr>
                  <a:defRPr sz="1800" b="1" i="0" u="none" strike="noStrike" baseline="0">
                    <a:solidFill>
                      <a:srgbClr val="0070C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0.86</c:v>
                </c:pt>
                <c:pt idx="1">
                  <c:v>0.89</c:v>
                </c:pt>
                <c:pt idx="2">
                  <c:v>0.89</c:v>
                </c:pt>
              </c:numCache>
            </c:numRef>
          </c:val>
          <c:smooth val="0"/>
          <c:extLst>
            <c:ext xmlns:c16="http://schemas.microsoft.com/office/drawing/2014/chart" uri="{C3380CC4-5D6E-409C-BE32-E72D297353CC}">
              <c16:uniqueId val="{00000007-403C-4E0C-873D-A4D764DC8311}"/>
            </c:ext>
          </c:extLst>
        </c:ser>
        <c:dLbls>
          <c:showLegendKey val="0"/>
          <c:showVal val="1"/>
          <c:showCatName val="0"/>
          <c:showSerName val="0"/>
          <c:showPercent val="0"/>
          <c:showBubbleSize val="0"/>
        </c:dLbls>
        <c:marker val="1"/>
        <c:smooth val="0"/>
        <c:axId val="146569088"/>
        <c:axId val="146570624"/>
      </c:lineChart>
      <c:catAx>
        <c:axId val="146569088"/>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570624"/>
        <c:crosses val="autoZero"/>
        <c:auto val="1"/>
        <c:lblAlgn val="ctr"/>
        <c:lblOffset val="100"/>
        <c:tickLblSkip val="1"/>
        <c:tickMarkSkip val="1"/>
        <c:noMultiLvlLbl val="0"/>
      </c:catAx>
      <c:valAx>
        <c:axId val="146570624"/>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569088"/>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Fight</c:v>
                </c:pt>
                <c:pt idx="1">
                  <c:v>Careful</c:v>
                </c:pt>
                <c:pt idx="2">
                  <c:v>Don't Know</c:v>
                </c:pt>
              </c:strCache>
            </c:strRef>
          </c:cat>
          <c:val>
            <c:numRef>
              <c:f>Sheet1!$B$2:$B$4</c:f>
              <c:numCache>
                <c:formatCode>0%</c:formatCode>
                <c:ptCount val="3"/>
                <c:pt idx="0">
                  <c:v>0.42199999999999999</c:v>
                </c:pt>
                <c:pt idx="1">
                  <c:v>0.29299999999999998</c:v>
                </c:pt>
                <c:pt idx="2">
                  <c:v>7.6999999999999999E-2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Fight</c:v>
                </c:pt>
                <c:pt idx="1">
                  <c:v>Careful</c:v>
                </c:pt>
                <c:pt idx="2">
                  <c:v>Don't Know</c:v>
                </c:pt>
              </c:strCache>
            </c:strRef>
          </c:cat>
          <c:val>
            <c:numRef>
              <c:f>Sheet1!$C$2:$C$4</c:f>
              <c:numCache>
                <c:formatCode>0%</c:formatCode>
                <c:ptCount val="3"/>
                <c:pt idx="0">
                  <c:v>8.5999999999999993E-2</c:v>
                </c:pt>
                <c:pt idx="1">
                  <c:v>0.122</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2.25667795847327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Fight</c:v>
                </c:pt>
                <c:pt idx="1">
                  <c:v>Careful</c:v>
                </c:pt>
                <c:pt idx="2">
                  <c:v>Don't Know</c:v>
                </c:pt>
              </c:strCache>
            </c:strRef>
          </c:cat>
          <c:val>
            <c:numRef>
              <c:f>Sheet1!$D$2:$D$4</c:f>
              <c:numCache>
                <c:formatCode>0%</c:formatCode>
                <c:ptCount val="3"/>
                <c:pt idx="0">
                  <c:v>0.50800000000000001</c:v>
                </c:pt>
                <c:pt idx="1">
                  <c:v>0.41499999999999998</c:v>
                </c:pt>
                <c:pt idx="2">
                  <c:v>7.6999999999999999E-2</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tickLblSkip val="1"/>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57707284858688E-2"/>
          <c:y val="6.843684585893765E-3"/>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Bold</c:v>
                </c:pt>
                <c:pt idx="1">
                  <c:v>Compromise</c:v>
                </c:pt>
                <c:pt idx="2">
                  <c:v>Don't Know</c:v>
                </c:pt>
              </c:strCache>
            </c:strRef>
          </c:cat>
          <c:val>
            <c:numRef>
              <c:f>Sheet1!$B$2:$B$4</c:f>
              <c:numCache>
                <c:formatCode>0%</c:formatCode>
                <c:ptCount val="3"/>
                <c:pt idx="0">
                  <c:v>0.32400000000000001</c:v>
                </c:pt>
                <c:pt idx="1">
                  <c:v>0.39600000000000002</c:v>
                </c:pt>
                <c:pt idx="2">
                  <c:v>0.06</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Bold</c:v>
                </c:pt>
                <c:pt idx="1">
                  <c:v>Compromise</c:v>
                </c:pt>
                <c:pt idx="2">
                  <c:v>Don't Know</c:v>
                </c:pt>
              </c:strCache>
            </c:strRef>
          </c:cat>
          <c:val>
            <c:numRef>
              <c:f>Sheet1!$C$2:$C$4</c:f>
              <c:numCache>
                <c:formatCode>0%</c:formatCode>
                <c:ptCount val="3"/>
                <c:pt idx="0">
                  <c:v>7.3999999999999996E-2</c:v>
                </c:pt>
                <c:pt idx="1">
                  <c:v>0.14699999999999999</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3.0414683578895694E-3"/>
                  <c:y val="-2.06285197972872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Bold</c:v>
                </c:pt>
                <c:pt idx="1">
                  <c:v>Compromise</c:v>
                </c:pt>
                <c:pt idx="2">
                  <c:v>Don't Know</c:v>
                </c:pt>
              </c:strCache>
            </c:strRef>
          </c:cat>
          <c:val>
            <c:numRef>
              <c:f>Sheet1!$D$2:$D$4</c:f>
              <c:numCache>
                <c:formatCode>0%</c:formatCode>
                <c:ptCount val="3"/>
                <c:pt idx="0">
                  <c:v>0.39800000000000002</c:v>
                </c:pt>
                <c:pt idx="1">
                  <c:v>0.54300000000000004</c:v>
                </c:pt>
                <c:pt idx="2">
                  <c:v>0.06</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Bold</c:v>
                </c:pt>
                <c:pt idx="1">
                  <c:v>Compromise</c:v>
                </c:pt>
                <c:pt idx="2">
                  <c:v>Don't Know</c:v>
                </c:pt>
              </c:strCache>
            </c:strRef>
          </c:cat>
          <c:val>
            <c:numRef>
              <c:f>Sheet1!$B$2:$B$4</c:f>
              <c:numCache>
                <c:formatCode>0%</c:formatCode>
                <c:ptCount val="3"/>
                <c:pt idx="0">
                  <c:v>0.36399999999999999</c:v>
                </c:pt>
                <c:pt idx="1">
                  <c:v>0.32900000000000001</c:v>
                </c:pt>
                <c:pt idx="2">
                  <c:v>7.0000000000000007E-2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Bold</c:v>
                </c:pt>
                <c:pt idx="1">
                  <c:v>Compromise</c:v>
                </c:pt>
                <c:pt idx="2">
                  <c:v>Don't Know</c:v>
                </c:pt>
              </c:strCache>
            </c:strRef>
          </c:cat>
          <c:val>
            <c:numRef>
              <c:f>Sheet1!$C$2:$C$4</c:f>
              <c:numCache>
                <c:formatCode>0%</c:formatCode>
                <c:ptCount val="3"/>
                <c:pt idx="0">
                  <c:v>8.5000000000000006E-2</c:v>
                </c:pt>
                <c:pt idx="1">
                  <c:v>0.152</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Bold</c:v>
                </c:pt>
                <c:pt idx="1">
                  <c:v>Compromise</c:v>
                </c:pt>
                <c:pt idx="2">
                  <c:v>Don't Know</c:v>
                </c:pt>
              </c:strCache>
            </c:strRef>
          </c:cat>
          <c:val>
            <c:numRef>
              <c:f>Sheet1!$D$2:$D$4</c:f>
              <c:numCache>
                <c:formatCode>0%</c:formatCode>
                <c:ptCount val="3"/>
                <c:pt idx="0">
                  <c:v>0.44900000000000001</c:v>
                </c:pt>
                <c:pt idx="1">
                  <c:v>0.48099999999999998</c:v>
                </c:pt>
                <c:pt idx="2">
                  <c:v>7.0000000000000007E-2</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Bold</c:v>
                </c:pt>
                <c:pt idx="1">
                  <c:v>Compromise</c:v>
                </c:pt>
                <c:pt idx="2">
                  <c:v>Don't Know</c:v>
                </c:pt>
              </c:strCache>
            </c:strRef>
          </c:cat>
          <c:val>
            <c:numRef>
              <c:f>Sheet1!$B$2:$B$4</c:f>
              <c:numCache>
                <c:formatCode>0%</c:formatCode>
                <c:ptCount val="3"/>
                <c:pt idx="0">
                  <c:v>0.34399999999999997</c:v>
                </c:pt>
                <c:pt idx="1">
                  <c:v>0.36299999999999999</c:v>
                </c:pt>
                <c:pt idx="2">
                  <c:v>6.4799999999999996E-2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Bold</c:v>
                </c:pt>
                <c:pt idx="1">
                  <c:v>Compromise</c:v>
                </c:pt>
                <c:pt idx="2">
                  <c:v>Don't Know</c:v>
                </c:pt>
              </c:strCache>
            </c:strRef>
          </c:cat>
          <c:val>
            <c:numRef>
              <c:f>Sheet1!$C$2:$C$4</c:f>
              <c:numCache>
                <c:formatCode>0%</c:formatCode>
                <c:ptCount val="3"/>
                <c:pt idx="0">
                  <c:v>7.9000000000000001E-2</c:v>
                </c:pt>
                <c:pt idx="1">
                  <c:v>0.15</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3.0414683578895694E-3"/>
                  <c:y val="-2.06285197972872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Bold</c:v>
                </c:pt>
                <c:pt idx="1">
                  <c:v>Compromise</c:v>
                </c:pt>
                <c:pt idx="2">
                  <c:v>Don't Know</c:v>
                </c:pt>
              </c:strCache>
            </c:strRef>
          </c:cat>
          <c:val>
            <c:numRef>
              <c:f>Sheet1!$D$2:$D$4</c:f>
              <c:numCache>
                <c:formatCode>0%</c:formatCode>
                <c:ptCount val="3"/>
                <c:pt idx="0">
                  <c:v>0.42299999999999999</c:v>
                </c:pt>
                <c:pt idx="1">
                  <c:v>0.51300000000000001</c:v>
                </c:pt>
                <c:pt idx="2">
                  <c:v>6.4799999999999996E-2</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Policy/Legislation</c:v>
                </c:pt>
                <c:pt idx="1">
                  <c:v>Elections</c:v>
                </c:pt>
                <c:pt idx="2">
                  <c:v>Don't Know</c:v>
                </c:pt>
              </c:strCache>
            </c:strRef>
          </c:cat>
          <c:val>
            <c:numRef>
              <c:f>Sheet1!$B$2:$B$4</c:f>
              <c:numCache>
                <c:formatCode>0%</c:formatCode>
                <c:ptCount val="3"/>
                <c:pt idx="0">
                  <c:v>0.33400000000000002</c:v>
                </c:pt>
                <c:pt idx="1">
                  <c:v>0.38100000000000001</c:v>
                </c:pt>
                <c:pt idx="2">
                  <c:v>0.114</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Policy/Legislation</c:v>
                </c:pt>
                <c:pt idx="1">
                  <c:v>Elections</c:v>
                </c:pt>
                <c:pt idx="2">
                  <c:v>Don't Know</c:v>
                </c:pt>
              </c:strCache>
            </c:strRef>
          </c:cat>
          <c:val>
            <c:numRef>
              <c:f>Sheet1!$C$2:$C$4</c:f>
              <c:numCache>
                <c:formatCode>0%</c:formatCode>
                <c:ptCount val="3"/>
                <c:pt idx="0">
                  <c:v>8.2000000000000003E-2</c:v>
                </c:pt>
                <c:pt idx="1">
                  <c:v>8.8999999999999996E-2</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3.0414683578894632E-3"/>
                  <c:y val="1.88724564579164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Policy/Legislation</c:v>
                </c:pt>
                <c:pt idx="1">
                  <c:v>Elections</c:v>
                </c:pt>
                <c:pt idx="2">
                  <c:v>Don't Know</c:v>
                </c:pt>
              </c:strCache>
            </c:strRef>
          </c:cat>
          <c:val>
            <c:numRef>
              <c:f>Sheet1!$D$2:$D$4</c:f>
              <c:numCache>
                <c:formatCode>0%</c:formatCode>
                <c:ptCount val="3"/>
                <c:pt idx="0">
                  <c:v>0.41600000000000004</c:v>
                </c:pt>
                <c:pt idx="1">
                  <c:v>0.47</c:v>
                </c:pt>
                <c:pt idx="2">
                  <c:v>0.114</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tickLblSkip val="1"/>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Policy/Legislation</c:v>
                </c:pt>
                <c:pt idx="1">
                  <c:v>Elections</c:v>
                </c:pt>
                <c:pt idx="2">
                  <c:v>Don't Know</c:v>
                </c:pt>
              </c:strCache>
            </c:strRef>
          </c:cat>
          <c:val>
            <c:numRef>
              <c:f>Sheet1!$B$2:$B$4</c:f>
              <c:numCache>
                <c:formatCode>0%</c:formatCode>
                <c:ptCount val="3"/>
                <c:pt idx="0">
                  <c:v>0.30099999999999999</c:v>
                </c:pt>
                <c:pt idx="1">
                  <c:v>0.23300000000000001</c:v>
                </c:pt>
                <c:pt idx="2">
                  <c:v>0.22800000000000001</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Policy/Legislation</c:v>
                </c:pt>
                <c:pt idx="1">
                  <c:v>Elections</c:v>
                </c:pt>
                <c:pt idx="2">
                  <c:v>Don't Know</c:v>
                </c:pt>
              </c:strCache>
            </c:strRef>
          </c:cat>
          <c:val>
            <c:numRef>
              <c:f>Sheet1!$C$2:$C$4</c:f>
              <c:numCache>
                <c:formatCode>0%</c:formatCode>
                <c:ptCount val="3"/>
                <c:pt idx="0">
                  <c:v>0.11799999999999999</c:v>
                </c:pt>
                <c:pt idx="1">
                  <c:v>0.121</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4632E-3"/>
                  <c:y val="5.6196783097640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Policy/Legislation</c:v>
                </c:pt>
                <c:pt idx="1">
                  <c:v>Elections</c:v>
                </c:pt>
                <c:pt idx="2">
                  <c:v>Don't Know</c:v>
                </c:pt>
              </c:strCache>
            </c:strRef>
          </c:cat>
          <c:val>
            <c:numRef>
              <c:f>Sheet1!$D$2:$D$4</c:f>
              <c:numCache>
                <c:formatCode>0%</c:formatCode>
                <c:ptCount val="3"/>
                <c:pt idx="0">
                  <c:v>0.41899999999999998</c:v>
                </c:pt>
                <c:pt idx="1">
                  <c:v>0.35399999999999998</c:v>
                </c:pt>
                <c:pt idx="2">
                  <c:v>0.22800000000000001</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tickLblSkip val="1"/>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40284515369742485"/>
          <c:y val="2.2183330082036806E-2"/>
          <c:w val="0.55564243855934603"/>
          <c:h val="0.91868512110726641"/>
        </c:manualLayout>
      </c:layout>
      <c:barChart>
        <c:barDir val="bar"/>
        <c:grouping val="clustered"/>
        <c:varyColors val="1"/>
        <c:ser>
          <c:idx val="0"/>
          <c:order val="0"/>
          <c:spPr>
            <a:solidFill>
              <a:srgbClr val="7F7F7F"/>
            </a:solidFill>
            <a:scene3d>
              <a:camera prst="orthographicFront"/>
              <a:lightRig rig="threePt" dir="t"/>
            </a:scene3d>
            <a:sp3d prstMaterial="matte">
              <a:bevelT w="38100"/>
            </a:sp3d>
          </c:spPr>
          <c:invertIfNegative val="1"/>
          <c:dPt>
            <c:idx val="0"/>
            <c:invertIfNegative val="1"/>
            <c:bubble3D val="0"/>
            <c:spPr>
              <a:solidFill>
                <a:srgbClr val="006A00"/>
              </a:solidFill>
              <a:scene3d>
                <a:camera prst="orthographicFront"/>
                <a:lightRig rig="threePt" dir="t"/>
              </a:scene3d>
              <a:sp3d prstMaterial="matte">
                <a:bevelT w="38100"/>
              </a:sp3d>
            </c:spPr>
            <c:extLst>
              <c:ext xmlns:c16="http://schemas.microsoft.com/office/drawing/2014/chart" uri="{C3380CC4-5D6E-409C-BE32-E72D297353CC}">
                <c16:uniqueId val="{00000001-F796-49B3-917F-45DA7A6A3BA7}"/>
              </c:ext>
            </c:extLst>
          </c:dPt>
          <c:dPt>
            <c:idx val="1"/>
            <c:invertIfNegative val="1"/>
            <c:bubble3D val="0"/>
            <c:spPr>
              <a:solidFill>
                <a:srgbClr val="006A00"/>
              </a:solidFill>
              <a:scene3d>
                <a:camera prst="orthographicFront"/>
                <a:lightRig rig="threePt" dir="t"/>
              </a:scene3d>
              <a:sp3d prstMaterial="matte">
                <a:bevelT w="38100"/>
              </a:sp3d>
            </c:spPr>
            <c:extLst>
              <c:ext xmlns:c16="http://schemas.microsoft.com/office/drawing/2014/chart" uri="{C3380CC4-5D6E-409C-BE32-E72D297353CC}">
                <c16:uniqueId val="{00000003-F796-49B3-917F-45DA7A6A3BA7}"/>
              </c:ext>
            </c:extLst>
          </c:dPt>
          <c:dPt>
            <c:idx val="2"/>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05-F796-49B3-917F-45DA7A6A3BA7}"/>
              </c:ext>
            </c:extLst>
          </c:dPt>
          <c:dPt>
            <c:idx val="3"/>
            <c:invertIfNegative val="1"/>
            <c:bubble3D val="0"/>
            <c:spPr>
              <a:solidFill>
                <a:srgbClr val="FF7100"/>
              </a:solidFill>
              <a:scene3d>
                <a:camera prst="orthographicFront"/>
                <a:lightRig rig="threePt" dir="t"/>
              </a:scene3d>
              <a:sp3d prstMaterial="matte">
                <a:bevelT w="38100"/>
              </a:sp3d>
            </c:spPr>
            <c:extLst>
              <c:ext xmlns:c16="http://schemas.microsoft.com/office/drawing/2014/chart" uri="{C3380CC4-5D6E-409C-BE32-E72D297353CC}">
                <c16:uniqueId val="{00000007-F796-49B3-917F-45DA7A6A3BA7}"/>
              </c:ext>
            </c:extLst>
          </c:dPt>
          <c:dPt>
            <c:idx val="4"/>
            <c:invertIfNegative val="1"/>
            <c:bubble3D val="0"/>
            <c:spPr>
              <a:solidFill>
                <a:srgbClr val="C70000"/>
              </a:solidFill>
              <a:scene3d>
                <a:camera prst="orthographicFront"/>
                <a:lightRig rig="threePt" dir="t"/>
              </a:scene3d>
              <a:sp3d prstMaterial="matte">
                <a:bevelT w="38100"/>
              </a:sp3d>
            </c:spPr>
            <c:extLst>
              <c:ext xmlns:c16="http://schemas.microsoft.com/office/drawing/2014/chart" uri="{C3380CC4-5D6E-409C-BE32-E72D297353CC}">
                <c16:uniqueId val="{00000009-F796-49B3-917F-45DA7A6A3BA7}"/>
              </c:ext>
            </c:extLst>
          </c:dPt>
          <c:dPt>
            <c:idx val="5"/>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0B-F796-49B3-917F-45DA7A6A3BA7}"/>
              </c:ext>
            </c:extLst>
          </c:dPt>
          <c:dPt>
            <c:idx val="6"/>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0D-F796-49B3-917F-45DA7A6A3BA7}"/>
              </c:ext>
            </c:extLst>
          </c:dPt>
          <c:dPt>
            <c:idx val="7"/>
            <c:invertIfNegative val="1"/>
            <c:bubble3D val="0"/>
            <c:spPr>
              <a:solidFill>
                <a:srgbClr val="C70000"/>
              </a:solidFill>
              <a:scene3d>
                <a:camera prst="orthographicFront"/>
                <a:lightRig rig="threePt" dir="t"/>
              </a:scene3d>
              <a:sp3d prstMaterial="matte">
                <a:bevelT w="38100"/>
              </a:sp3d>
            </c:spPr>
            <c:extLst>
              <c:ext xmlns:c16="http://schemas.microsoft.com/office/drawing/2014/chart" uri="{C3380CC4-5D6E-409C-BE32-E72D297353CC}">
                <c16:uniqueId val="{0000000F-F796-49B3-917F-45DA7A6A3BA7}"/>
              </c:ext>
            </c:extLst>
          </c:dPt>
          <c:dPt>
            <c:idx val="8"/>
            <c:invertIfNegative val="1"/>
            <c:bubble3D val="0"/>
            <c:spPr>
              <a:solidFill>
                <a:srgbClr val="663300"/>
              </a:solidFill>
              <a:scene3d>
                <a:camera prst="orthographicFront"/>
                <a:lightRig rig="threePt" dir="t"/>
              </a:scene3d>
              <a:sp3d prstMaterial="matte">
                <a:bevelT w="38100"/>
              </a:sp3d>
            </c:spPr>
            <c:extLst>
              <c:ext xmlns:c16="http://schemas.microsoft.com/office/drawing/2014/chart" uri="{C3380CC4-5D6E-409C-BE32-E72D297353CC}">
                <c16:uniqueId val="{00000011-F796-49B3-917F-45DA7A6A3BA7}"/>
              </c:ext>
            </c:extLst>
          </c:dPt>
          <c:dPt>
            <c:idx val="9"/>
            <c:invertIfNegative val="1"/>
            <c:bubble3D val="0"/>
            <c:spPr>
              <a:solidFill>
                <a:srgbClr val="006A00"/>
              </a:solidFill>
              <a:scene3d>
                <a:camera prst="orthographicFront"/>
                <a:lightRig rig="threePt" dir="t"/>
              </a:scene3d>
              <a:sp3d prstMaterial="matte">
                <a:bevelT w="38100"/>
              </a:sp3d>
            </c:spPr>
            <c:extLst>
              <c:ext xmlns:c16="http://schemas.microsoft.com/office/drawing/2014/chart" uri="{C3380CC4-5D6E-409C-BE32-E72D297353CC}">
                <c16:uniqueId val="{00000013-F796-49B3-917F-45DA7A6A3BA7}"/>
              </c:ext>
            </c:extLst>
          </c:dPt>
          <c:dPt>
            <c:idx val="10"/>
            <c:invertIfNegative val="1"/>
            <c:bubble3D val="0"/>
            <c:spPr>
              <a:solidFill>
                <a:srgbClr val="FF7100"/>
              </a:solidFill>
              <a:scene3d>
                <a:camera prst="orthographicFront"/>
                <a:lightRig rig="threePt" dir="t"/>
              </a:scene3d>
              <a:sp3d prstMaterial="matte">
                <a:bevelT w="38100"/>
              </a:sp3d>
            </c:spPr>
            <c:extLst>
              <c:ext xmlns:c16="http://schemas.microsoft.com/office/drawing/2014/chart" uri="{C3380CC4-5D6E-409C-BE32-E72D297353CC}">
                <c16:uniqueId val="{00000015-F796-49B3-917F-45DA7A6A3BA7}"/>
              </c:ext>
            </c:extLst>
          </c:dPt>
          <c:dPt>
            <c:idx val="11"/>
            <c:invertIfNegative val="1"/>
            <c:bubble3D val="0"/>
            <c:spPr>
              <a:solidFill>
                <a:srgbClr val="C70000"/>
              </a:solidFill>
              <a:scene3d>
                <a:camera prst="orthographicFront"/>
                <a:lightRig rig="threePt" dir="t"/>
              </a:scene3d>
              <a:sp3d prstMaterial="matte">
                <a:bevelT w="38100"/>
              </a:sp3d>
            </c:spPr>
            <c:extLst>
              <c:ext xmlns:c16="http://schemas.microsoft.com/office/drawing/2014/chart" uri="{C3380CC4-5D6E-409C-BE32-E72D297353CC}">
                <c16:uniqueId val="{00000017-F796-49B3-917F-45DA7A6A3BA7}"/>
              </c:ext>
            </c:extLst>
          </c:dPt>
          <c:dPt>
            <c:idx val="12"/>
            <c:invertIfNegative val="1"/>
            <c:bubble3D val="0"/>
            <c:spPr>
              <a:solidFill>
                <a:srgbClr val="C00000"/>
              </a:solidFill>
              <a:scene3d>
                <a:camera prst="orthographicFront"/>
                <a:lightRig rig="threePt" dir="t"/>
              </a:scene3d>
              <a:sp3d prstMaterial="matte">
                <a:bevelT w="38100"/>
              </a:sp3d>
            </c:spPr>
            <c:extLst>
              <c:ext xmlns:c16="http://schemas.microsoft.com/office/drawing/2014/chart" uri="{C3380CC4-5D6E-409C-BE32-E72D297353CC}">
                <c16:uniqueId val="{00000019-F796-49B3-917F-45DA7A6A3BA7}"/>
              </c:ext>
            </c:extLst>
          </c:dPt>
          <c:dPt>
            <c:idx val="13"/>
            <c:invertIfNegative val="1"/>
            <c:bubble3D val="0"/>
            <c:spPr>
              <a:solidFill>
                <a:srgbClr val="006600"/>
              </a:solidFill>
              <a:scene3d>
                <a:camera prst="orthographicFront"/>
                <a:lightRig rig="threePt" dir="t"/>
              </a:scene3d>
              <a:sp3d prstMaterial="matte">
                <a:bevelT w="38100"/>
              </a:sp3d>
            </c:spPr>
            <c:extLst>
              <c:ext xmlns:c16="http://schemas.microsoft.com/office/drawing/2014/chart" uri="{C3380CC4-5D6E-409C-BE32-E72D297353CC}">
                <c16:uniqueId val="{0000001B-F796-49B3-917F-45DA7A6A3BA7}"/>
              </c:ext>
            </c:extLst>
          </c:dPt>
          <c:dPt>
            <c:idx val="14"/>
            <c:invertIfNegative val="1"/>
            <c:bubble3D val="0"/>
            <c:spPr>
              <a:solidFill>
                <a:srgbClr val="FF6600"/>
              </a:solidFill>
              <a:scene3d>
                <a:camera prst="orthographicFront"/>
                <a:lightRig rig="threePt" dir="t"/>
              </a:scene3d>
              <a:sp3d prstMaterial="matte">
                <a:bevelT w="38100"/>
              </a:sp3d>
            </c:spPr>
            <c:extLst>
              <c:ext xmlns:c16="http://schemas.microsoft.com/office/drawing/2014/chart" uri="{C3380CC4-5D6E-409C-BE32-E72D297353CC}">
                <c16:uniqueId val="{0000001D-F796-49B3-917F-45DA7A6A3BA7}"/>
              </c:ext>
            </c:extLst>
          </c:dPt>
          <c:dPt>
            <c:idx val="15"/>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1F-F796-49B3-917F-45DA7A6A3BA7}"/>
              </c:ext>
            </c:extLst>
          </c:dPt>
          <c:dPt>
            <c:idx val="16"/>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21-F796-49B3-917F-45DA7A6A3BA7}"/>
              </c:ext>
            </c:extLst>
          </c:dPt>
          <c:dPt>
            <c:idx val="17"/>
            <c:invertIfNegative val="1"/>
            <c:bubble3D val="0"/>
            <c:spPr>
              <a:solidFill>
                <a:srgbClr val="C00000"/>
              </a:solidFill>
              <a:scene3d>
                <a:camera prst="orthographicFront"/>
                <a:lightRig rig="threePt" dir="t"/>
              </a:scene3d>
              <a:sp3d prstMaterial="matte">
                <a:bevelT w="38100"/>
              </a:sp3d>
            </c:spPr>
            <c:extLst>
              <c:ext xmlns:c16="http://schemas.microsoft.com/office/drawing/2014/chart" uri="{C3380CC4-5D6E-409C-BE32-E72D297353CC}">
                <c16:uniqueId val="{00000023-F796-49B3-917F-45DA7A6A3BA7}"/>
              </c:ext>
            </c:extLst>
          </c:dPt>
          <c:dPt>
            <c:idx val="18"/>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5-F796-49B3-917F-45DA7A6A3BA7}"/>
              </c:ext>
            </c:extLst>
          </c:dPt>
          <c:dPt>
            <c:idx val="19"/>
            <c:invertIfNegative val="1"/>
            <c:bubble3D val="0"/>
            <c:spPr>
              <a:solidFill>
                <a:srgbClr val="800080"/>
              </a:solidFill>
              <a:scene3d>
                <a:camera prst="orthographicFront"/>
                <a:lightRig rig="threePt" dir="t"/>
              </a:scene3d>
              <a:sp3d prstMaterial="matte">
                <a:bevelT w="38100"/>
              </a:sp3d>
            </c:spPr>
            <c:extLst>
              <c:ext xmlns:c16="http://schemas.microsoft.com/office/drawing/2014/chart" uri="{C3380CC4-5D6E-409C-BE32-E72D297353CC}">
                <c16:uniqueId val="{00000027-F796-49B3-917F-45DA7A6A3BA7}"/>
              </c:ext>
            </c:extLst>
          </c:dPt>
          <c:dPt>
            <c:idx val="20"/>
            <c:invertIfNegative val="1"/>
            <c:bubble3D val="0"/>
            <c:spPr>
              <a:solidFill>
                <a:srgbClr val="FF6600"/>
              </a:solidFill>
              <a:scene3d>
                <a:camera prst="orthographicFront"/>
                <a:lightRig rig="threePt" dir="t"/>
              </a:scene3d>
              <a:sp3d prstMaterial="matte">
                <a:bevelT w="38100"/>
              </a:sp3d>
            </c:spPr>
            <c:extLst>
              <c:ext xmlns:c16="http://schemas.microsoft.com/office/drawing/2014/chart" uri="{C3380CC4-5D6E-409C-BE32-E72D297353CC}">
                <c16:uniqueId val="{00000029-F796-49B3-917F-45DA7A6A3BA7}"/>
              </c:ext>
            </c:extLst>
          </c:dPt>
          <c:dPt>
            <c:idx val="21"/>
            <c:invertIfNegative val="1"/>
            <c:bubble3D val="0"/>
            <c:spPr>
              <a:solidFill>
                <a:srgbClr val="800080"/>
              </a:solidFill>
              <a:scene3d>
                <a:camera prst="orthographicFront"/>
                <a:lightRig rig="threePt" dir="t"/>
              </a:scene3d>
              <a:sp3d prstMaterial="matte">
                <a:bevelT w="38100"/>
              </a:sp3d>
            </c:spPr>
            <c:extLst>
              <c:ext xmlns:c16="http://schemas.microsoft.com/office/drawing/2014/chart" uri="{C3380CC4-5D6E-409C-BE32-E72D297353CC}">
                <c16:uniqueId val="{0000002B-F796-49B3-917F-45DA7A6A3BA7}"/>
              </c:ext>
            </c:extLst>
          </c:dPt>
          <c:dPt>
            <c:idx val="22"/>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D-F796-49B3-917F-45DA7A6A3BA7}"/>
              </c:ext>
            </c:extLst>
          </c:dPt>
          <c:dPt>
            <c:idx val="23"/>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F-F796-49B3-917F-45DA7A6A3BA7}"/>
              </c:ext>
            </c:extLst>
          </c:dPt>
          <c:dPt>
            <c:idx val="24"/>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31-F796-49B3-917F-45DA7A6A3BA7}"/>
              </c:ext>
            </c:extLst>
          </c:dPt>
          <c:dPt>
            <c:idx val="25"/>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33-F796-49B3-917F-45DA7A6A3BA7}"/>
              </c:ext>
            </c:extLst>
          </c:dPt>
          <c:dLbls>
            <c:numFmt formatCode="0%" sourceLinked="0"/>
            <c:spPr>
              <a:noFill/>
              <a:ln>
                <a:noFill/>
              </a:ln>
              <a:effectLst/>
            </c:spPr>
            <c:txPr>
              <a:bodyPr/>
              <a:lstStyle/>
              <a:p>
                <a:pPr>
                  <a:defRPr sz="1500"/>
                </a:pPr>
                <a:endParaRPr lang="en-US"/>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Sheet1!$A$2:$A$13</c:f>
              <c:strCache>
                <c:ptCount val="12"/>
                <c:pt idx="0">
                  <c:v>Q.23 TRUMP AND THE REPUBLICANS ARE TRYING TO TAKE HEALTH INSURANCE AWAY FROM MILLIONS OF PEOPLE AND REMOVE PROTECTIONS FOR PRE-EXISTING CONDITIONS</c:v>
                </c:pt>
                <c:pt idx="1">
                  <c:v>Q.28 FUNDING FOR VITAL PROGRAMS LIKE EDUCATION, HEALTH CARE AND ENVIRONMENTAL PROTECTION IS BEING CUT TOO MUCH</c:v>
                </c:pt>
                <c:pt idx="2">
                  <c:v>Q.26 TRUMP AND THE REPUBLICANS ARE WEAKENING ENVIRONMENTAL PROTECTIONS</c:v>
                </c:pt>
                <c:pt idx="3">
                  <c:v>Q.21 WE ARE NOT DOING ENOUGH TO PROTECT OUR ENVIRONMENT</c:v>
                </c:pt>
                <c:pt idx="4">
                  <c:v>Q.20 GLOBAL WARMING THREATENS OUR CHILDREN AND GRANDCHILDREN</c:v>
                </c:pt>
                <c:pt idx="5">
                  <c:v>Q.24 PRESIDENT TRUMP IS ALIENATING OUR ALLIES AND MAKING THE WORLD MORE DANGEROUS</c:v>
                </c:pt>
                <c:pt idx="6">
                  <c:v>Q.31 THE TRUMP ADMINISTRATION IS THREATENING OUR CIVIL AND CONSTITUTIONAL RIGHTS</c:v>
                </c:pt>
                <c:pt idx="7">
                  <c:v>Q.33 THERE IS TOO MUCH CORRUPTION AND CONFLICT OF INTEREST IN THE TRUMP ADMINISTRATION</c:v>
                </c:pt>
                <c:pt idx="8">
                  <c:v>Q.22 TRUMP AND THE REPUBLICANS ARE TRYING TO REPEAL THE AFFORDABLE CARE ACT</c:v>
                </c:pt>
                <c:pt idx="9">
                  <c:v>Q.34 THE GOVERNMENT IS ENGAGING IN VOTER SUPPRESSION TO MAKE IT HARDER FOR MINORITIES AND OTHERS TO VOTE</c:v>
                </c:pt>
                <c:pt idx="10">
                  <c:v>Q.18 A WOMAN'S RIGHT TO CHOOSE AN ABORTION MAY BE TAKEN AWAY</c:v>
                </c:pt>
                <c:pt idx="11">
                  <c:v>Q.29 SOCIAL SECURITY AND MEDICARE ARE AT RISK</c:v>
                </c:pt>
              </c:strCache>
            </c:strRef>
          </c:cat>
          <c:val>
            <c:numRef>
              <c:f>Sheet1!$B$2:$B$13</c:f>
              <c:numCache>
                <c:formatCode>0%</c:formatCode>
                <c:ptCount val="12"/>
                <c:pt idx="0">
                  <c:v>0.60491245121213988</c:v>
                </c:pt>
                <c:pt idx="1">
                  <c:v>0.54799437104985116</c:v>
                </c:pt>
                <c:pt idx="2">
                  <c:v>0.5281277420241145</c:v>
                </c:pt>
                <c:pt idx="3">
                  <c:v>0.49081516092190131</c:v>
                </c:pt>
                <c:pt idx="4">
                  <c:v>0.48318923524637675</c:v>
                </c:pt>
                <c:pt idx="5">
                  <c:v>0.4773578747735801</c:v>
                </c:pt>
                <c:pt idx="6">
                  <c:v>0.4433301676257369</c:v>
                </c:pt>
                <c:pt idx="7">
                  <c:v>0.43494829602031726</c:v>
                </c:pt>
                <c:pt idx="8">
                  <c:v>0.42952308529377592</c:v>
                </c:pt>
                <c:pt idx="9">
                  <c:v>0.3656878894902133</c:v>
                </c:pt>
                <c:pt idx="10">
                  <c:v>0.36161349453576286</c:v>
                </c:pt>
                <c:pt idx="11">
                  <c:v>0.35598004689313462</c:v>
                </c:pt>
              </c:numCache>
            </c:numRef>
          </c:val>
          <c:extLst>
            <c:ext xmlns:c14="http://schemas.microsoft.com/office/drawing/2007/8/2/chart" uri="{6F2FDCE9-48DA-4B69-8628-5D25D57E5C99}">
              <c14:invertSolidFillFmt>
                <c14:spPr xmlns:c14="http://schemas.microsoft.com/office/drawing/2007/8/2/chart">
                  <a:solidFill>
                    <a:srgbClr val="FFFFFF"/>
                  </a:solidFill>
                  <a:scene3d>
                    <a:camera prst="orthographicFront"/>
                    <a:lightRig rig="threePt" dir="t"/>
                  </a:scene3d>
                  <a:sp3d prstMaterial="matte">
                    <a:bevelT w="38100"/>
                  </a:sp3d>
                </c14:spPr>
              </c14:invertSolidFillFmt>
            </c:ext>
            <c:ext xmlns:c16="http://schemas.microsoft.com/office/drawing/2014/chart" uri="{C3380CC4-5D6E-409C-BE32-E72D297353CC}">
              <c16:uniqueId val="{00000034-F796-49B3-917F-45DA7A6A3BA7}"/>
            </c:ext>
          </c:extLst>
        </c:ser>
        <c:dLbls>
          <c:showLegendKey val="1"/>
          <c:showVal val="1"/>
          <c:showCatName val="1"/>
          <c:showSerName val="1"/>
          <c:showPercent val="1"/>
          <c:showBubbleSize val="1"/>
        </c:dLbls>
        <c:gapWidth val="50"/>
        <c:axId val="150016768"/>
        <c:axId val="150017920"/>
      </c:barChart>
      <c:catAx>
        <c:axId val="150016768"/>
        <c:scaling>
          <c:orientation val="maxMin"/>
        </c:scaling>
        <c:delete val="0"/>
        <c:axPos val="l"/>
        <c:numFmt formatCode="General" sourceLinked="1"/>
        <c:majorTickMark val="out"/>
        <c:minorTickMark val="none"/>
        <c:tickLblPos val="none"/>
        <c:txPr>
          <a:bodyPr rot="0" vert="horz"/>
          <a:lstStyle/>
          <a:p>
            <a:pPr>
              <a:defRPr sz="1400"/>
            </a:pPr>
            <a:endParaRPr lang="en-US"/>
          </a:p>
        </c:txPr>
        <c:crossAx val="150017920"/>
        <c:crosses val="autoZero"/>
        <c:auto val="1"/>
        <c:lblAlgn val="ctr"/>
        <c:lblOffset val="100"/>
        <c:tickLblSkip val="1"/>
        <c:tickMarkSkip val="1"/>
        <c:noMultiLvlLbl val="1"/>
      </c:catAx>
      <c:valAx>
        <c:axId val="150017920"/>
        <c:scaling>
          <c:orientation val="minMax"/>
          <c:max val="1"/>
          <c:min val="0"/>
        </c:scaling>
        <c:delete val="1"/>
        <c:axPos val="b"/>
        <c:numFmt formatCode="0%" sourceLinked="0"/>
        <c:majorTickMark val="out"/>
        <c:minorTickMark val="none"/>
        <c:tickLblPos val="nextTo"/>
        <c:crossAx val="150016768"/>
        <c:crosses val="max"/>
        <c:crossBetween val="between"/>
        <c:majorUnit val="0.2"/>
      </c:valAx>
    </c:plotArea>
    <c:plotVisOnly val="1"/>
    <c:dispBlanksAs val="gap"/>
    <c:showDLblsOverMax val="1"/>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92469897112313"/>
          <c:y val="0.11214944293383505"/>
          <c:w val="0.82068965517241377"/>
          <c:h val="0.77196261682242995"/>
        </c:manualLayout>
      </c:layout>
      <c:lineChart>
        <c:grouping val="standard"/>
        <c:varyColors val="1"/>
        <c:ser>
          <c:idx val="0"/>
          <c:order val="0"/>
          <c:tx>
            <c:strRef>
              <c:f>Sheet1!$B$1</c:f>
              <c:strCache>
                <c:ptCount val="1"/>
                <c:pt idx="0">
                  <c:v>Very Lib</c:v>
                </c:pt>
              </c:strCache>
            </c:strRef>
          </c:tx>
          <c:spPr>
            <a:ln w="37558">
              <a:solidFill>
                <a:srgbClr val="00B0F0"/>
              </a:solidFill>
              <a:prstDash val="solid"/>
            </a:ln>
          </c:spPr>
          <c:marker>
            <c:symbol val="diamond"/>
            <c:size val="8"/>
            <c:spPr>
              <a:solidFill>
                <a:srgbClr val="00B050"/>
              </a:solidFill>
              <a:ln>
                <a:solidFill>
                  <a:srgbClr val="00B0F0"/>
                </a:solidFill>
                <a:prstDash val="solid"/>
              </a:ln>
            </c:spPr>
          </c:marker>
          <c:dPt>
            <c:idx val="1"/>
            <c:marker>
              <c:spPr>
                <a:solidFill>
                  <a:srgbClr val="00B050"/>
                </a:solidFill>
                <a:ln w="76200">
                  <a:solidFill>
                    <a:srgbClr val="00B0F0"/>
                  </a:solidFill>
                  <a:prstDash val="solid"/>
                </a:ln>
              </c:spPr>
            </c:marker>
            <c:bubble3D val="0"/>
            <c:spPr>
              <a:ln w="76200">
                <a:solidFill>
                  <a:srgbClr val="00B0F0"/>
                </a:solidFill>
                <a:prstDash val="solid"/>
              </a:ln>
            </c:spPr>
            <c:extLst>
              <c:ext xmlns:c16="http://schemas.microsoft.com/office/drawing/2014/chart" uri="{C3380CC4-5D6E-409C-BE32-E72D297353CC}">
                <c16:uniqueId val="{00000000-79AD-0E42-A9A8-8607A0E65B4C}"/>
              </c:ext>
            </c:extLst>
          </c:dPt>
          <c:dPt>
            <c:idx val="2"/>
            <c:marker>
              <c:spPr>
                <a:solidFill>
                  <a:srgbClr val="00B050"/>
                </a:solidFill>
                <a:ln w="76200">
                  <a:solidFill>
                    <a:srgbClr val="00B0F0"/>
                  </a:solidFill>
                  <a:prstDash val="solid"/>
                </a:ln>
              </c:spPr>
            </c:marker>
            <c:bubble3D val="0"/>
            <c:spPr>
              <a:ln w="76200">
                <a:solidFill>
                  <a:srgbClr val="00B0F0"/>
                </a:solidFill>
                <a:prstDash val="solid"/>
              </a:ln>
            </c:spPr>
            <c:extLst>
              <c:ext xmlns:c16="http://schemas.microsoft.com/office/drawing/2014/chart" uri="{C3380CC4-5D6E-409C-BE32-E72D297353CC}">
                <c16:uniqueId val="{00000008-2F23-4AEC-96BA-E319F8D96F92}"/>
              </c:ext>
            </c:extLst>
          </c:dPt>
          <c:dPt>
            <c:idx val="4"/>
            <c:bubble3D val="0"/>
            <c:extLst>
              <c:ext xmlns:c16="http://schemas.microsoft.com/office/drawing/2014/chart" uri="{C3380CC4-5D6E-409C-BE32-E72D297353CC}">
                <c16:uniqueId val="{00000001-79AD-0E42-A9A8-8607A0E65B4C}"/>
              </c:ext>
            </c:extLst>
          </c:dPt>
          <c:dLbls>
            <c:dLbl>
              <c:idx val="1"/>
              <c:layout>
                <c:manualLayout>
                  <c:x val="-7.7243790220148351E-2"/>
                  <c:y val="4.4968172176297692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0-79AD-0E42-A9A8-8607A0E65B4C}"/>
                </c:ext>
              </c:extLst>
            </c:dLbl>
            <c:spPr>
              <a:noFill/>
              <a:ln>
                <a:noFill/>
              </a:ln>
              <a:effectLst/>
            </c:spPr>
            <c:txPr>
              <a:bodyPr wrap="square" lIns="38100" tIns="19050" rIns="38100" bIns="19050" anchor="ctr">
                <a:spAutoFit/>
              </a:bodyPr>
              <a:lstStyle/>
              <a:p>
                <a:pPr>
                  <a:defRPr sz="1800"/>
                </a:pPr>
                <a:endParaRPr lang="en-US"/>
              </a:p>
            </c:txPr>
            <c:dLblPos val="b"/>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Sheet1!$B$2:$B$4</c:f>
              <c:numCache>
                <c:formatCode>0%</c:formatCode>
                <c:ptCount val="3"/>
                <c:pt idx="0">
                  <c:v>0.45</c:v>
                </c:pt>
                <c:pt idx="1">
                  <c:v>0.41</c:v>
                </c:pt>
                <c:pt idx="2">
                  <c:v>0.37</c:v>
                </c:pt>
              </c:numCache>
            </c:numRef>
          </c:val>
          <c:smooth val="0"/>
          <c:extLst>
            <c:ext xmlns:c16="http://schemas.microsoft.com/office/drawing/2014/chart" uri="{C3380CC4-5D6E-409C-BE32-E72D297353CC}">
              <c16:uniqueId val="{00000005-79AD-0E42-A9A8-8607A0E65B4C}"/>
            </c:ext>
          </c:extLst>
        </c:ser>
        <c:ser>
          <c:idx val="1"/>
          <c:order val="1"/>
          <c:tx>
            <c:strRef>
              <c:f>Sheet1!$C$1</c:f>
              <c:strCache>
                <c:ptCount val="1"/>
                <c:pt idx="0">
                  <c:v>Smwt Lib</c:v>
                </c:pt>
              </c:strCache>
            </c:strRef>
          </c:tx>
          <c:spPr>
            <a:ln w="37558">
              <a:solidFill>
                <a:srgbClr val="7030A0"/>
              </a:solidFill>
              <a:prstDash val="solid"/>
            </a:ln>
          </c:spPr>
          <c:marker>
            <c:symbol val="square"/>
            <c:size val="8"/>
            <c:spPr>
              <a:solidFill>
                <a:srgbClr val="7030A0"/>
              </a:solidFill>
              <a:ln>
                <a:solidFill>
                  <a:srgbClr val="7030A0"/>
                </a:solidFill>
                <a:prstDash val="solid"/>
              </a:ln>
            </c:spPr>
          </c:marker>
          <c:dPt>
            <c:idx val="0"/>
            <c:bubble3D val="0"/>
            <c:extLst>
              <c:ext xmlns:c16="http://schemas.microsoft.com/office/drawing/2014/chart" uri="{C3380CC4-5D6E-409C-BE32-E72D297353CC}">
                <c16:uniqueId val="{00000006-79AD-0E42-A9A8-8607A0E65B4C}"/>
              </c:ext>
            </c:extLst>
          </c:dPt>
          <c:dPt>
            <c:idx val="1"/>
            <c:bubble3D val="0"/>
            <c:extLst>
              <c:ext xmlns:c16="http://schemas.microsoft.com/office/drawing/2014/chart" uri="{C3380CC4-5D6E-409C-BE32-E72D297353CC}">
                <c16:uniqueId val="{00000007-79AD-0E42-A9A8-8607A0E65B4C}"/>
              </c:ext>
            </c:extLst>
          </c:dPt>
          <c:dPt>
            <c:idx val="2"/>
            <c:bubble3D val="0"/>
            <c:extLst>
              <c:ext xmlns:c16="http://schemas.microsoft.com/office/drawing/2014/chart" uri="{C3380CC4-5D6E-409C-BE32-E72D297353CC}">
                <c16:uniqueId val="{00000010-79AD-0E42-A9A8-8607A0E65B4C}"/>
              </c:ext>
            </c:extLst>
          </c:dPt>
          <c:dPt>
            <c:idx val="3"/>
            <c:bubble3D val="0"/>
            <c:extLst>
              <c:ext xmlns:c16="http://schemas.microsoft.com/office/drawing/2014/chart" uri="{C3380CC4-5D6E-409C-BE32-E72D297353CC}">
                <c16:uniqueId val="{00000008-79AD-0E42-A9A8-8607A0E65B4C}"/>
              </c:ext>
            </c:extLst>
          </c:dPt>
          <c:dPt>
            <c:idx val="4"/>
            <c:bubble3D val="0"/>
            <c:extLst>
              <c:ext xmlns:c16="http://schemas.microsoft.com/office/drawing/2014/chart" uri="{C3380CC4-5D6E-409C-BE32-E72D297353CC}">
                <c16:uniqueId val="{00000009-79AD-0E42-A9A8-8607A0E65B4C}"/>
              </c:ext>
            </c:extLst>
          </c:dPt>
          <c:dPt>
            <c:idx val="5"/>
            <c:bubble3D val="0"/>
            <c:extLst>
              <c:ext xmlns:c16="http://schemas.microsoft.com/office/drawing/2014/chart" uri="{C3380CC4-5D6E-409C-BE32-E72D297353CC}">
                <c16:uniqueId val="{0000000F-79AD-0E42-A9A8-8607A0E65B4C}"/>
              </c:ext>
            </c:extLst>
          </c:dPt>
          <c:dLbls>
            <c:dLbl>
              <c:idx val="0"/>
              <c:layout>
                <c:manualLayout>
                  <c:x val="-7.7243790220148351E-2"/>
                  <c:y val="-4.252822794535379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6-79AD-0E42-A9A8-8607A0E65B4C}"/>
                </c:ext>
              </c:extLst>
            </c:dLbl>
            <c:dLbl>
              <c:idx val="1"/>
              <c:layout>
                <c:manualLayout>
                  <c:x val="-7.7243790220148351E-2"/>
                  <c:y val="-3.7648339483465729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79AD-0E42-A9A8-8607A0E65B4C}"/>
                </c:ext>
              </c:extLst>
            </c:dLbl>
            <c:dLbl>
              <c:idx val="2"/>
              <c:layout>
                <c:manualLayout>
                  <c:x val="-8.1223754174710085E-3"/>
                  <c:y val="-7.9127391409513512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0-79AD-0E42-A9A8-8607A0E65B4C}"/>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Sheet1!$C$2:$C$4</c:f>
              <c:numCache>
                <c:formatCode>0%</c:formatCode>
                <c:ptCount val="3"/>
                <c:pt idx="0">
                  <c:v>0.44</c:v>
                </c:pt>
                <c:pt idx="1">
                  <c:v>0.5</c:v>
                </c:pt>
                <c:pt idx="2">
                  <c:v>0.52</c:v>
                </c:pt>
              </c:numCache>
            </c:numRef>
          </c:val>
          <c:smooth val="0"/>
          <c:extLst>
            <c:ext xmlns:c16="http://schemas.microsoft.com/office/drawing/2014/chart" uri="{C3380CC4-5D6E-409C-BE32-E72D297353CC}">
              <c16:uniqueId val="{0000000D-79AD-0E42-A9A8-8607A0E65B4C}"/>
            </c:ext>
          </c:extLst>
        </c:ser>
        <c:ser>
          <c:idx val="2"/>
          <c:order val="2"/>
          <c:tx>
            <c:strRef>
              <c:f>Sheet1!$D$1</c:f>
              <c:strCache>
                <c:ptCount val="1"/>
                <c:pt idx="0">
                  <c:v>Moderate</c:v>
                </c:pt>
              </c:strCache>
            </c:strRef>
          </c:tx>
          <c:spPr>
            <a:ln>
              <a:solidFill>
                <a:srgbClr val="FF6600"/>
              </a:solidFill>
            </a:ln>
          </c:spPr>
          <c:marker>
            <c:spPr>
              <a:ln>
                <a:solidFill>
                  <a:srgbClr val="FF6600"/>
                </a:solidFill>
              </a:ln>
            </c:spPr>
          </c:marker>
          <c:dLbls>
            <c:dLbl>
              <c:idx val="1"/>
              <c:layout>
                <c:manualLayout>
                  <c:x val="-5.996338322305237E-2"/>
                  <c:y val="-5.8387865446489801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B-DD99-4750-8976-A9D7F0A86929}"/>
                </c:ext>
              </c:extLst>
            </c:dLbl>
            <c:dLbl>
              <c:idx val="2"/>
              <c:layout>
                <c:manualLayout>
                  <c:x val="-6.7281408969918494E-3"/>
                  <c:y val="-4.6188144291769775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C-DD99-4750-8976-A9D7F0A86929}"/>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Sheet1!$D$2:$D$4</c:f>
              <c:numCache>
                <c:formatCode>0%</c:formatCode>
                <c:ptCount val="3"/>
                <c:pt idx="0">
                  <c:v>0.05</c:v>
                </c:pt>
                <c:pt idx="1">
                  <c:v>0.04</c:v>
                </c:pt>
                <c:pt idx="2">
                  <c:v>0.06</c:v>
                </c:pt>
              </c:numCache>
            </c:numRef>
          </c:val>
          <c:smooth val="0"/>
          <c:extLst>
            <c:ext xmlns:c16="http://schemas.microsoft.com/office/drawing/2014/chart" uri="{C3380CC4-5D6E-409C-BE32-E72D297353CC}">
              <c16:uniqueId val="{00000009-BADB-4C4B-AB6A-93479F455A58}"/>
            </c:ext>
          </c:extLst>
        </c:ser>
        <c:ser>
          <c:idx val="3"/>
          <c:order val="3"/>
          <c:tx>
            <c:strRef>
              <c:f>Sheet1!$E$1</c:f>
              <c:strCache>
                <c:ptCount val="1"/>
                <c:pt idx="0">
                  <c:v>Conservative</c:v>
                </c:pt>
              </c:strCache>
            </c:strRef>
          </c:tx>
          <c:dLbls>
            <c:dLbl>
              <c:idx val="0"/>
              <c:layout>
                <c:manualLayout>
                  <c:x val="-5.7255924750562064E-2"/>
                  <c:y val="-2.422864621327397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9-DD99-4750-8976-A9D7F0A86929}"/>
                </c:ext>
              </c:extLst>
            </c:dLbl>
            <c:dLbl>
              <c:idx val="1"/>
              <c:layout>
                <c:manualLayout>
                  <c:x val="-5.7255924750562064E-2"/>
                  <c:y val="-2.6668590444217783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A-DD99-4750-8976-A9D7F0A86929}"/>
                </c:ext>
              </c:extLst>
            </c:dLbl>
            <c:dLbl>
              <c:idx val="2"/>
              <c:layout>
                <c:manualLayout>
                  <c:x val="-6.7281408969918494E-3"/>
                  <c:y val="-3.1548478906105938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D-DD99-4750-8976-A9D7F0A86929}"/>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Sheet1!$E$2:$E$4</c:f>
              <c:numCache>
                <c:formatCode>0%</c:formatCode>
                <c:ptCount val="3"/>
                <c:pt idx="0">
                  <c:v>0.02</c:v>
                </c:pt>
                <c:pt idx="1">
                  <c:v>0.04</c:v>
                </c:pt>
                <c:pt idx="2">
                  <c:v>0.04</c:v>
                </c:pt>
              </c:numCache>
            </c:numRef>
          </c:val>
          <c:smooth val="0"/>
          <c:extLst>
            <c:ext xmlns:c16="http://schemas.microsoft.com/office/drawing/2014/chart" uri="{C3380CC4-5D6E-409C-BE32-E72D297353CC}">
              <c16:uniqueId val="{0000000A-BADB-4C4B-AB6A-93479F455A58}"/>
            </c:ext>
          </c:extLst>
        </c:ser>
        <c:dLbls>
          <c:dLblPos val="t"/>
          <c:showLegendKey val="1"/>
          <c:showVal val="1"/>
          <c:showCatName val="1"/>
          <c:showSerName val="1"/>
          <c:showPercent val="1"/>
          <c:showBubbleSize val="1"/>
        </c:dLbls>
        <c:marker val="1"/>
        <c:smooth val="0"/>
        <c:axId val="77347072"/>
        <c:axId val="77365248"/>
      </c:lineChart>
      <c:catAx>
        <c:axId val="77347072"/>
        <c:scaling>
          <c:orientation val="minMax"/>
        </c:scaling>
        <c:delete val="0"/>
        <c:axPos val="b"/>
        <c:numFmt formatCode="General" sourceLinked="1"/>
        <c:majorTickMark val="out"/>
        <c:minorTickMark val="none"/>
        <c:tickLblPos val="nextTo"/>
        <c:spPr>
          <a:ln w="3130">
            <a:solidFill>
              <a:schemeClr val="tx1"/>
            </a:solidFill>
            <a:prstDash val="solid"/>
          </a:ln>
        </c:spPr>
        <c:txPr>
          <a:bodyPr rot="-2700000" vert="horz"/>
          <a:lstStyle/>
          <a:p>
            <a:pPr>
              <a:defRPr sz="1183" b="0" i="0" u="none" strike="noStrike" baseline="0">
                <a:solidFill>
                  <a:schemeClr val="tx1"/>
                </a:solidFill>
                <a:latin typeface="Times New Roman"/>
                <a:ea typeface="Times New Roman"/>
                <a:cs typeface="Times New Roman"/>
              </a:defRPr>
            </a:pPr>
            <a:endParaRPr lang="en-US"/>
          </a:p>
        </c:txPr>
        <c:crossAx val="77365248"/>
        <c:crosses val="autoZero"/>
        <c:auto val="1"/>
        <c:lblAlgn val="ctr"/>
        <c:lblOffset val="100"/>
        <c:tickLblSkip val="1"/>
        <c:tickMarkSkip val="1"/>
        <c:noMultiLvlLbl val="1"/>
      </c:catAx>
      <c:valAx>
        <c:axId val="77365248"/>
        <c:scaling>
          <c:orientation val="minMax"/>
          <c:max val="1"/>
          <c:min val="0"/>
        </c:scaling>
        <c:delete val="1"/>
        <c:axPos val="l"/>
        <c:numFmt formatCode="0%" sourceLinked="0"/>
        <c:majorTickMark val="out"/>
        <c:minorTickMark val="none"/>
        <c:tickLblPos val="nextTo"/>
        <c:crossAx val="77347072"/>
        <c:crosses val="autoZero"/>
        <c:crossBetween val="midCat"/>
        <c:majorUnit val="0.2"/>
      </c:valAx>
      <c:spPr>
        <a:noFill/>
        <a:ln w="25400">
          <a:noFill/>
        </a:ln>
      </c:spPr>
    </c:plotArea>
    <c:plotVisOnly val="1"/>
    <c:dispBlanksAs val="span"/>
    <c:showDLblsOverMax val="1"/>
  </c:chart>
  <c:spPr>
    <a:noFill/>
    <a:ln>
      <a:noFill/>
    </a:ln>
  </c:spPr>
  <c:txPr>
    <a:bodyPr/>
    <a:lstStyle/>
    <a:p>
      <a:pPr>
        <a:defRPr sz="155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01321545333154E-2"/>
          <c:y val="3.0679795443369028E-2"/>
          <c:w val="0.91074756176705995"/>
          <c:h val="0.87091671467895804"/>
        </c:manualLayout>
      </c:layout>
      <c:lineChart>
        <c:grouping val="standard"/>
        <c:varyColors val="1"/>
        <c:ser>
          <c:idx val="0"/>
          <c:order val="0"/>
          <c:tx>
            <c:strRef>
              <c:f>Sheet1!$B$1</c:f>
              <c:strCache>
                <c:ptCount val="1"/>
                <c:pt idx="0">
                  <c:v>Global warming threatens our children and grandchildren</c:v>
                </c:pt>
              </c:strCache>
            </c:strRef>
          </c:tx>
          <c:spPr>
            <a:ln w="28575">
              <a:solidFill>
                <a:srgbClr val="FF9900"/>
              </a:solidFill>
              <a:prstDash val="solid"/>
            </a:ln>
          </c:spPr>
          <c:marker>
            <c:symbol val="diamond"/>
            <c:size val="6"/>
            <c:spPr>
              <a:solidFill>
                <a:srgbClr val="FF6600"/>
              </a:solidFill>
              <a:ln w="28575">
                <a:solidFill>
                  <a:srgbClr val="FF6600"/>
                </a:solidFill>
                <a:prstDash val="solid"/>
              </a:ln>
            </c:spPr>
          </c:marker>
          <c:dPt>
            <c:idx val="4"/>
            <c:bubble3D val="0"/>
            <c:extLst>
              <c:ext xmlns:c16="http://schemas.microsoft.com/office/drawing/2014/chart" uri="{C3380CC4-5D6E-409C-BE32-E72D297353CC}">
                <c16:uniqueId val="{00000012-02DB-8B43-92E9-53F1457FC7D2}"/>
              </c:ext>
            </c:extLst>
          </c:dPt>
          <c:dPt>
            <c:idx val="5"/>
            <c:bubble3D val="0"/>
            <c:extLst>
              <c:ext xmlns:c16="http://schemas.microsoft.com/office/drawing/2014/chart" uri="{C3380CC4-5D6E-409C-BE32-E72D297353CC}">
                <c16:uniqueId val="{00000010-DE29-418B-87B6-479D6ABB0A4D}"/>
              </c:ext>
            </c:extLst>
          </c:dPt>
          <c:dPt>
            <c:idx val="9"/>
            <c:bubble3D val="0"/>
            <c:extLst>
              <c:ext xmlns:c16="http://schemas.microsoft.com/office/drawing/2014/chart" uri="{C3380CC4-5D6E-409C-BE32-E72D297353CC}">
                <c16:uniqueId val="{0000000D-DE29-418B-87B6-479D6ABB0A4D}"/>
              </c:ext>
            </c:extLst>
          </c:dPt>
          <c:dPt>
            <c:idx val="13"/>
            <c:bubble3D val="0"/>
            <c:extLst>
              <c:ext xmlns:c16="http://schemas.microsoft.com/office/drawing/2014/chart" uri="{C3380CC4-5D6E-409C-BE32-E72D297353CC}">
                <c16:uniqueId val="{00000014-DE29-418B-87B6-479D6ABB0A4D}"/>
              </c:ext>
            </c:extLst>
          </c:dPt>
          <c:dLbls>
            <c:dLbl>
              <c:idx val="0"/>
              <c:layout>
                <c:manualLayout>
                  <c:x val="-1.1427388841649682E-2"/>
                  <c:y val="-2.69308168239485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A93-1442-B87D-2FC6E9D80833}"/>
                </c:ext>
              </c:extLst>
            </c:dLbl>
            <c:dLbl>
              <c:idx val="2"/>
              <c:layout>
                <c:manualLayout>
                  <c:x val="-2.9191901079174838E-4"/>
                  <c:y val="-2.20465067087153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93-1442-B87D-2FC6E9D80833}"/>
                </c:ext>
              </c:extLst>
            </c:dLbl>
            <c:spPr>
              <a:noFill/>
              <a:ln>
                <a:noFill/>
              </a:ln>
              <a:effectLst/>
            </c:spPr>
            <c:txPr>
              <a:bodyPr wrap="square" lIns="38100" tIns="19050" rIns="38100" bIns="19050" anchor="ctr">
                <a:spAutoFit/>
              </a:bodyPr>
              <a:lstStyle/>
              <a:p>
                <a:pPr>
                  <a:defRPr sz="1800">
                    <a:latin typeface="Times New Roman" panose="02020603050405020304" pitchFamily="18" charset="0"/>
                    <a:cs typeface="Times New Roman" panose="02020603050405020304" pitchFamily="18"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0.53</c:v>
                </c:pt>
                <c:pt idx="1">
                  <c:v>0.54</c:v>
                </c:pt>
                <c:pt idx="2">
                  <c:v>0.60491245121213988</c:v>
                </c:pt>
              </c:numCache>
            </c:numRef>
          </c:val>
          <c:smooth val="0"/>
          <c:extLst>
            <c:ext xmlns:c16="http://schemas.microsoft.com/office/drawing/2014/chart" uri="{C3380CC4-5D6E-409C-BE32-E72D297353CC}">
              <c16:uniqueId val="{00000000-8889-460D-A376-B34B96205AA2}"/>
            </c:ext>
          </c:extLst>
        </c:ser>
        <c:ser>
          <c:idx val="1"/>
          <c:order val="1"/>
          <c:tx>
            <c:strRef>
              <c:f>Sheet1!$C$1</c:f>
              <c:strCache>
                <c:ptCount val="1"/>
                <c:pt idx="0">
                  <c:v>We are not doing enough to protect our environment</c:v>
                </c:pt>
              </c:strCache>
            </c:strRef>
          </c:tx>
          <c:spPr>
            <a:ln w="28575">
              <a:solidFill>
                <a:srgbClr val="0070C0"/>
              </a:solidFill>
              <a:prstDash val="solid"/>
            </a:ln>
          </c:spPr>
          <c:marker>
            <c:symbol val="square"/>
            <c:size val="6"/>
            <c:spPr>
              <a:solidFill>
                <a:srgbClr val="0070C0"/>
              </a:solidFill>
              <a:ln w="28575">
                <a:solidFill>
                  <a:srgbClr val="0070C0"/>
                </a:solidFill>
                <a:prstDash val="solid"/>
              </a:ln>
            </c:spPr>
          </c:marker>
          <c:dPt>
            <c:idx val="4"/>
            <c:bubble3D val="0"/>
            <c:extLst>
              <c:ext xmlns:c16="http://schemas.microsoft.com/office/drawing/2014/chart" uri="{C3380CC4-5D6E-409C-BE32-E72D297353CC}">
                <c16:uniqueId val="{00000011-02DB-8B43-92E9-53F1457FC7D2}"/>
              </c:ext>
            </c:extLst>
          </c:dPt>
          <c:dPt>
            <c:idx val="5"/>
            <c:bubble3D val="0"/>
            <c:extLst>
              <c:ext xmlns:c16="http://schemas.microsoft.com/office/drawing/2014/chart" uri="{C3380CC4-5D6E-409C-BE32-E72D297353CC}">
                <c16:uniqueId val="{00000012-DE29-418B-87B6-479D6ABB0A4D}"/>
              </c:ext>
            </c:extLst>
          </c:dPt>
          <c:dPt>
            <c:idx val="9"/>
            <c:bubble3D val="0"/>
            <c:extLst>
              <c:ext xmlns:c16="http://schemas.microsoft.com/office/drawing/2014/chart" uri="{C3380CC4-5D6E-409C-BE32-E72D297353CC}">
                <c16:uniqueId val="{0000000F-DE29-418B-87B6-479D6ABB0A4D}"/>
              </c:ext>
            </c:extLst>
          </c:dPt>
          <c:dPt>
            <c:idx val="13"/>
            <c:bubble3D val="0"/>
            <c:extLst>
              <c:ext xmlns:c16="http://schemas.microsoft.com/office/drawing/2014/chart" uri="{C3380CC4-5D6E-409C-BE32-E72D297353CC}">
                <c16:uniqueId val="{00000016-DE29-418B-87B6-479D6ABB0A4D}"/>
              </c:ext>
            </c:extLst>
          </c:dPt>
          <c:dLbls>
            <c:dLbl>
              <c:idx val="0"/>
              <c:layout>
                <c:manualLayout>
                  <c:x val="-1.4692357082121021E-2"/>
                  <c:y val="1.71621965934821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D-8A93-1442-B87D-2FC6E9D80833}"/>
                </c:ext>
              </c:extLst>
            </c:dLbl>
            <c:dLbl>
              <c:idx val="2"/>
              <c:layout>
                <c:manualLayout>
                  <c:x val="-2.9191901079174838E-4"/>
                  <c:y val="2.4488661766331823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9-8A93-1442-B87D-2FC6E9D80833}"/>
                </c:ext>
              </c:extLst>
            </c:dLbl>
            <c:spPr>
              <a:noFill/>
              <a:ln>
                <a:noFill/>
              </a:ln>
              <a:effectLst/>
            </c:spPr>
            <c:txPr>
              <a:bodyPr wrap="square" lIns="38100" tIns="19050" rIns="38100" bIns="19050" anchor="ctr">
                <a:spAutoFit/>
              </a:bodyPr>
              <a:lstStyle/>
              <a:p>
                <a:pPr>
                  <a:defRPr sz="1800">
                    <a:latin typeface="Times" pitchFamily="2" charset="0"/>
                  </a:defRPr>
                </a:pPr>
                <a:endParaRPr lang="en-US"/>
              </a:p>
            </c:tx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0.52</c:v>
                </c:pt>
                <c:pt idx="1">
                  <c:v>0.56000000000000005</c:v>
                </c:pt>
                <c:pt idx="2">
                  <c:v>0.54799437104985116</c:v>
                </c:pt>
              </c:numCache>
            </c:numRef>
          </c:val>
          <c:smooth val="0"/>
          <c:extLst>
            <c:ext xmlns:c16="http://schemas.microsoft.com/office/drawing/2014/chart" uri="{C3380CC4-5D6E-409C-BE32-E72D297353CC}">
              <c16:uniqueId val="{00000001-8889-460D-A376-B34B96205AA2}"/>
            </c:ext>
          </c:extLst>
        </c:ser>
        <c:ser>
          <c:idx val="2"/>
          <c:order val="2"/>
          <c:tx>
            <c:strRef>
              <c:f>Sheet1!$D$1</c:f>
              <c:strCache>
                <c:ptCount val="1"/>
                <c:pt idx="0">
                  <c:v>Big corporations are getting away with polluting our environment</c:v>
                </c:pt>
              </c:strCache>
            </c:strRef>
          </c:tx>
          <c:spPr>
            <a:ln>
              <a:solidFill>
                <a:srgbClr val="00863D"/>
              </a:solidFill>
            </a:ln>
          </c:spPr>
          <c:marker>
            <c:spPr>
              <a:solidFill>
                <a:srgbClr val="00863D"/>
              </a:solidFill>
              <a:ln>
                <a:solidFill>
                  <a:srgbClr val="00863D"/>
                </a:solidFill>
              </a:ln>
            </c:spPr>
          </c:marker>
          <c:dLbls>
            <c:dLbl>
              <c:idx val="0"/>
              <c:layout>
                <c:manualLayout>
                  <c:x val="-1.7141083262474526E-2"/>
                  <c:y val="5.4942527630484635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8-54C1-497E-BDFB-DF7A25B55F71}"/>
                </c:ext>
              </c:extLst>
            </c:dLbl>
            <c:spPr>
              <a:noFill/>
              <a:ln>
                <a:noFill/>
              </a:ln>
              <a:effectLst/>
            </c:spPr>
            <c:txPr>
              <a:bodyPr wrap="square" lIns="38100" tIns="19050" rIns="38100" bIns="19050" anchor="ctr">
                <a:spAutoFit/>
              </a:bodyPr>
              <a:lstStyle/>
              <a:p>
                <a:pPr>
                  <a:defRPr sz="2000">
                    <a:latin typeface="+mj-lt"/>
                  </a:defRPr>
                </a:pPr>
                <a:endParaRPr lang="en-US"/>
              </a:p>
            </c:txPr>
            <c:dLblPos val="b"/>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Sheet1!$D$2:$D$4</c:f>
              <c:numCache>
                <c:formatCode>0%</c:formatCode>
                <c:ptCount val="3"/>
                <c:pt idx="0">
                  <c:v>0.47</c:v>
                </c:pt>
                <c:pt idx="1">
                  <c:v>0.43</c:v>
                </c:pt>
                <c:pt idx="2">
                  <c:v>0.3656878894902133</c:v>
                </c:pt>
              </c:numCache>
            </c:numRef>
          </c:val>
          <c:smooth val="0"/>
          <c:extLst>
            <c:ext xmlns:c16="http://schemas.microsoft.com/office/drawing/2014/chart" uri="{C3380CC4-5D6E-409C-BE32-E72D297353CC}">
              <c16:uniqueId val="{00000000-4B7F-467E-91A0-3F357B05B08C}"/>
            </c:ext>
          </c:extLst>
        </c:ser>
        <c:dLbls>
          <c:dLblPos val="ctr"/>
          <c:showLegendKey val="1"/>
          <c:showVal val="1"/>
          <c:showCatName val="1"/>
          <c:showSerName val="1"/>
          <c:showPercent val="1"/>
          <c:showBubbleSize val="1"/>
        </c:dLbls>
        <c:marker val="1"/>
        <c:smooth val="0"/>
        <c:axId val="222662016"/>
        <c:axId val="222992640"/>
      </c:lineChart>
      <c:catAx>
        <c:axId val="222662016"/>
        <c:scaling>
          <c:orientation val="minMax"/>
        </c:scaling>
        <c:delete val="0"/>
        <c:axPos val="b"/>
        <c:numFmt formatCode="@" sourceLinked="0"/>
        <c:majorTickMark val="out"/>
        <c:minorTickMark val="none"/>
        <c:tickLblPos val="nextTo"/>
        <c:spPr>
          <a:ln w="3144">
            <a:solidFill>
              <a:schemeClr val="tx1"/>
            </a:solidFill>
            <a:prstDash val="solid"/>
          </a:ln>
        </c:spPr>
        <c:txPr>
          <a:bodyPr rot="-2700000" vert="horz"/>
          <a:lstStyle/>
          <a:p>
            <a:pPr>
              <a:defRPr sz="1300" b="0" i="0" u="none" strike="noStrike" baseline="0">
                <a:solidFill>
                  <a:schemeClr val="tx1"/>
                </a:solidFill>
                <a:latin typeface="Times New Roman"/>
                <a:ea typeface="Times New Roman"/>
                <a:cs typeface="Times New Roman"/>
              </a:defRPr>
            </a:pPr>
            <a:endParaRPr lang="en-US"/>
          </a:p>
        </c:txPr>
        <c:crossAx val="222992640"/>
        <c:crossesAt val="-0.4"/>
        <c:auto val="1"/>
        <c:lblAlgn val="ctr"/>
        <c:lblOffset val="100"/>
        <c:tickLblSkip val="1"/>
        <c:tickMarkSkip val="1"/>
        <c:noMultiLvlLbl val="1"/>
      </c:catAx>
      <c:valAx>
        <c:axId val="222992640"/>
        <c:scaling>
          <c:orientation val="minMax"/>
          <c:max val="0.8"/>
          <c:min val="0"/>
        </c:scaling>
        <c:delete val="0"/>
        <c:axPos val="l"/>
        <c:numFmt formatCode="0%" sourceLinked="0"/>
        <c:majorTickMark val="out"/>
        <c:minorTickMark val="none"/>
        <c:tickLblPos val="nextTo"/>
        <c:spPr>
          <a:ln w="3144">
            <a:solidFill>
              <a:schemeClr val="bg1">
                <a:lumMod val="65000"/>
              </a:schemeClr>
            </a:solidFill>
            <a:prstDash val="lgDash"/>
          </a:ln>
        </c:spPr>
        <c:txPr>
          <a:bodyPr rot="0" vert="horz"/>
          <a:lstStyle/>
          <a:p>
            <a:pPr>
              <a:defRPr sz="1400" b="0" i="0" u="none" strike="noStrike" baseline="0">
                <a:solidFill>
                  <a:schemeClr val="tx1"/>
                </a:solidFill>
                <a:latin typeface="Times New Roman"/>
                <a:ea typeface="Times New Roman"/>
                <a:cs typeface="Times New Roman"/>
              </a:defRPr>
            </a:pPr>
            <a:endParaRPr lang="en-US"/>
          </a:p>
        </c:txPr>
        <c:crossAx val="222662016"/>
        <c:crosses val="autoZero"/>
        <c:crossBetween val="midCat"/>
        <c:majorUnit val="0.2"/>
      </c:valAx>
      <c:spPr>
        <a:noFill/>
        <a:ln w="25152">
          <a:noFill/>
        </a:ln>
      </c:spPr>
    </c:plotArea>
    <c:legend>
      <c:legendPos val="t"/>
      <c:layout>
        <c:manualLayout>
          <c:xMode val="edge"/>
          <c:yMode val="edge"/>
          <c:x val="6.5273270771914332E-2"/>
          <c:y val="4.8843101152331828E-2"/>
          <c:w val="0.90373562498112048"/>
          <c:h val="0.11612389610264741"/>
        </c:manualLayout>
      </c:layout>
      <c:overlay val="0"/>
      <c:txPr>
        <a:bodyPr/>
        <a:lstStyle/>
        <a:p>
          <a:pPr>
            <a:defRPr sz="1400" b="0">
              <a:latin typeface="Times" panose="02020603050405020304" pitchFamily="18" charset="0"/>
              <a:cs typeface="Times" panose="02020603050405020304" pitchFamily="18" charset="0"/>
            </a:defRPr>
          </a:pPr>
          <a:endParaRPr lang="en-US"/>
        </a:p>
      </c:txPr>
    </c:legend>
    <c:plotVisOnly val="1"/>
    <c:dispBlanksAs val="span"/>
    <c:showDLblsOverMax val="1"/>
  </c:chart>
  <c:spPr>
    <a:noFill/>
    <a:ln>
      <a:noFill/>
    </a:ln>
  </c:spPr>
  <c:txPr>
    <a:bodyPr/>
    <a:lstStyle/>
    <a:p>
      <a:pPr>
        <a:defRPr sz="965" b="1" i="0" u="none" strike="noStrike" baseline="0">
          <a:solidFill>
            <a:schemeClr val="tx1"/>
          </a:solidFill>
          <a:latin typeface="Tahoma"/>
          <a:ea typeface="Tahoma"/>
          <a:cs typeface="Tahoma"/>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01321545333154E-2"/>
          <c:y val="3.0679795443369028E-2"/>
          <c:w val="0.91074756176705995"/>
          <c:h val="0.87091671467895804"/>
        </c:manualLayout>
      </c:layout>
      <c:lineChart>
        <c:grouping val="standard"/>
        <c:varyColors val="1"/>
        <c:ser>
          <c:idx val="0"/>
          <c:order val="0"/>
          <c:tx>
            <c:strRef>
              <c:f>Sheet1!$B$1</c:f>
              <c:strCache>
                <c:ptCount val="1"/>
                <c:pt idx="0">
                  <c:v>Republicans are trying to take health insurance away</c:v>
                </c:pt>
              </c:strCache>
            </c:strRef>
          </c:tx>
          <c:spPr>
            <a:ln w="28575">
              <a:solidFill>
                <a:srgbClr val="FF9900"/>
              </a:solidFill>
              <a:prstDash val="solid"/>
            </a:ln>
          </c:spPr>
          <c:marker>
            <c:symbol val="diamond"/>
            <c:size val="6"/>
            <c:spPr>
              <a:solidFill>
                <a:srgbClr val="FF6600"/>
              </a:solidFill>
              <a:ln w="28575">
                <a:solidFill>
                  <a:srgbClr val="FF6600"/>
                </a:solidFill>
                <a:prstDash val="solid"/>
              </a:ln>
            </c:spPr>
          </c:marker>
          <c:dPt>
            <c:idx val="4"/>
            <c:bubble3D val="0"/>
            <c:extLst>
              <c:ext xmlns:c16="http://schemas.microsoft.com/office/drawing/2014/chart" uri="{C3380CC4-5D6E-409C-BE32-E72D297353CC}">
                <c16:uniqueId val="{00000012-02DB-8B43-92E9-53F1457FC7D2}"/>
              </c:ext>
            </c:extLst>
          </c:dPt>
          <c:dPt>
            <c:idx val="5"/>
            <c:bubble3D val="0"/>
            <c:extLst>
              <c:ext xmlns:c16="http://schemas.microsoft.com/office/drawing/2014/chart" uri="{C3380CC4-5D6E-409C-BE32-E72D297353CC}">
                <c16:uniqueId val="{00000010-DE29-418B-87B6-479D6ABB0A4D}"/>
              </c:ext>
            </c:extLst>
          </c:dPt>
          <c:dPt>
            <c:idx val="9"/>
            <c:bubble3D val="0"/>
            <c:extLst>
              <c:ext xmlns:c16="http://schemas.microsoft.com/office/drawing/2014/chart" uri="{C3380CC4-5D6E-409C-BE32-E72D297353CC}">
                <c16:uniqueId val="{0000000D-DE29-418B-87B6-479D6ABB0A4D}"/>
              </c:ext>
            </c:extLst>
          </c:dPt>
          <c:dPt>
            <c:idx val="13"/>
            <c:bubble3D val="0"/>
            <c:extLst>
              <c:ext xmlns:c16="http://schemas.microsoft.com/office/drawing/2014/chart" uri="{C3380CC4-5D6E-409C-BE32-E72D297353CC}">
                <c16:uniqueId val="{00000014-DE29-418B-87B6-479D6ABB0A4D}"/>
              </c:ext>
            </c:extLst>
          </c:dPt>
          <c:dLbls>
            <c:dLbl>
              <c:idx val="0"/>
              <c:layout>
                <c:manualLayout>
                  <c:x val="-1.1427388841649682E-2"/>
                  <c:y val="-2.69308168239485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A93-1442-B87D-2FC6E9D80833}"/>
                </c:ext>
              </c:extLst>
            </c:dLbl>
            <c:dLbl>
              <c:idx val="2"/>
              <c:layout>
                <c:manualLayout>
                  <c:x val="-2.9191901079174838E-4"/>
                  <c:y val="-2.20465067087153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93-1442-B87D-2FC6E9D80833}"/>
                </c:ext>
              </c:extLst>
            </c:dLbl>
            <c:spPr>
              <a:noFill/>
              <a:ln>
                <a:noFill/>
              </a:ln>
              <a:effectLst/>
            </c:spPr>
            <c:txPr>
              <a:bodyPr wrap="square" lIns="38100" tIns="19050" rIns="38100" bIns="19050" anchor="ctr">
                <a:spAutoFit/>
              </a:bodyPr>
              <a:lstStyle/>
              <a:p>
                <a:pPr>
                  <a:defRPr sz="2400">
                    <a:latin typeface="Times New Roman" panose="02020603050405020304" pitchFamily="18" charset="0"/>
                    <a:cs typeface="Times New Roman" panose="02020603050405020304" pitchFamily="18"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2017</c:v>
                </c:pt>
                <c:pt idx="1">
                  <c:v>2021</c:v>
                </c:pt>
              </c:strCache>
            </c:strRef>
          </c:cat>
          <c:val>
            <c:numRef>
              <c:f>Sheet1!$B$2:$B$3</c:f>
              <c:numCache>
                <c:formatCode>0%</c:formatCode>
                <c:ptCount val="2"/>
                <c:pt idx="0">
                  <c:v>0.6</c:v>
                </c:pt>
                <c:pt idx="1">
                  <c:v>0.42952308529377592</c:v>
                </c:pt>
              </c:numCache>
            </c:numRef>
          </c:val>
          <c:smooth val="0"/>
          <c:extLst>
            <c:ext xmlns:c16="http://schemas.microsoft.com/office/drawing/2014/chart" uri="{C3380CC4-5D6E-409C-BE32-E72D297353CC}">
              <c16:uniqueId val="{00000000-8889-460D-A376-B34B96205AA2}"/>
            </c:ext>
          </c:extLst>
        </c:ser>
        <c:ser>
          <c:idx val="1"/>
          <c:order val="1"/>
          <c:dLbls>
            <c:spPr>
              <a:noFill/>
              <a:ln>
                <a:noFill/>
              </a:ln>
              <a:effectLst/>
            </c:spPr>
            <c:dLblPos val="ctr"/>
            <c:showLegendKey val="1"/>
            <c:showVal val="1"/>
            <c:showCatName val="1"/>
            <c:showSerName val="1"/>
            <c:showPercent val="1"/>
            <c:showBubbleSize val="1"/>
            <c:showLeaderLines val="0"/>
            <c:extLst>
              <c:ext xmlns:c15="http://schemas.microsoft.com/office/drawing/2012/chart" uri="{CE6537A1-D6FC-4f65-9D91-7224C49458BB}">
                <c15:showLeaderLines val="1"/>
              </c:ext>
            </c:extLst>
          </c:dLbls>
          <c:cat>
            <c:strRef>
              <c:f>Sheet1!$A$2:$A$3</c:f>
              <c:strCache>
                <c:ptCount val="2"/>
                <c:pt idx="0">
                  <c:v>2017</c:v>
                </c:pt>
                <c:pt idx="1">
                  <c:v>2021</c:v>
                </c:pt>
              </c:strCache>
            </c:strRef>
          </c:cat>
          <c:val>
            <c:numRef>
              <c:f>Sheet1!$C$2:$C$3</c:f>
              <c:numCache>
                <c:formatCode>General</c:formatCode>
                <c:ptCount val="2"/>
              </c:numCache>
            </c:numRef>
          </c:val>
          <c:smooth val="0"/>
          <c:extLst>
            <c:ext xmlns:c16="http://schemas.microsoft.com/office/drawing/2014/chart" uri="{C3380CC4-5D6E-409C-BE32-E72D297353CC}">
              <c16:uniqueId val="{00000005-DD86-4E72-9305-20058AC2C06D}"/>
            </c:ext>
          </c:extLst>
        </c:ser>
        <c:dLbls>
          <c:dLblPos val="ctr"/>
          <c:showLegendKey val="1"/>
          <c:showVal val="1"/>
          <c:showCatName val="1"/>
          <c:showSerName val="1"/>
          <c:showPercent val="1"/>
          <c:showBubbleSize val="1"/>
        </c:dLbls>
        <c:marker val="1"/>
        <c:smooth val="0"/>
        <c:axId val="222662016"/>
        <c:axId val="222992640"/>
      </c:lineChart>
      <c:catAx>
        <c:axId val="222662016"/>
        <c:scaling>
          <c:orientation val="minMax"/>
        </c:scaling>
        <c:delete val="0"/>
        <c:axPos val="b"/>
        <c:numFmt formatCode="@" sourceLinked="0"/>
        <c:majorTickMark val="out"/>
        <c:minorTickMark val="none"/>
        <c:tickLblPos val="nextTo"/>
        <c:spPr>
          <a:ln w="3144">
            <a:solidFill>
              <a:schemeClr val="tx1"/>
            </a:solidFill>
            <a:prstDash val="solid"/>
          </a:ln>
        </c:spPr>
        <c:txPr>
          <a:bodyPr rot="-2700000" vert="horz"/>
          <a:lstStyle/>
          <a:p>
            <a:pPr>
              <a:defRPr sz="1300" b="0" i="0" u="none" strike="noStrike" baseline="0">
                <a:solidFill>
                  <a:schemeClr val="tx1"/>
                </a:solidFill>
                <a:latin typeface="Times New Roman"/>
                <a:ea typeface="Times New Roman"/>
                <a:cs typeface="Times New Roman"/>
              </a:defRPr>
            </a:pPr>
            <a:endParaRPr lang="en-US"/>
          </a:p>
        </c:txPr>
        <c:crossAx val="222992640"/>
        <c:crossesAt val="-0.4"/>
        <c:auto val="1"/>
        <c:lblAlgn val="ctr"/>
        <c:lblOffset val="100"/>
        <c:tickLblSkip val="1"/>
        <c:tickMarkSkip val="1"/>
        <c:noMultiLvlLbl val="1"/>
      </c:catAx>
      <c:valAx>
        <c:axId val="222992640"/>
        <c:scaling>
          <c:orientation val="minMax"/>
          <c:max val="0.8"/>
          <c:min val="0"/>
        </c:scaling>
        <c:delete val="0"/>
        <c:axPos val="l"/>
        <c:numFmt formatCode="0%" sourceLinked="0"/>
        <c:majorTickMark val="out"/>
        <c:minorTickMark val="none"/>
        <c:tickLblPos val="nextTo"/>
        <c:spPr>
          <a:ln w="3144">
            <a:solidFill>
              <a:schemeClr val="bg1">
                <a:lumMod val="65000"/>
              </a:schemeClr>
            </a:solidFill>
            <a:prstDash val="lgDash"/>
          </a:ln>
        </c:spPr>
        <c:txPr>
          <a:bodyPr rot="0" vert="horz"/>
          <a:lstStyle/>
          <a:p>
            <a:pPr>
              <a:defRPr sz="1400" b="0" i="0" u="none" strike="noStrike" baseline="0">
                <a:solidFill>
                  <a:schemeClr val="tx1"/>
                </a:solidFill>
                <a:latin typeface="Times New Roman"/>
                <a:ea typeface="Times New Roman"/>
                <a:cs typeface="Times New Roman"/>
              </a:defRPr>
            </a:pPr>
            <a:endParaRPr lang="en-US"/>
          </a:p>
        </c:txPr>
        <c:crossAx val="222662016"/>
        <c:crosses val="autoZero"/>
        <c:crossBetween val="midCat"/>
        <c:majorUnit val="0.2"/>
      </c:valAx>
      <c:spPr>
        <a:noFill/>
        <a:ln w="25152">
          <a:noFill/>
        </a:ln>
      </c:spPr>
    </c:plotArea>
    <c:legend>
      <c:legendPos val="t"/>
      <c:legendEntry>
        <c:idx val="1"/>
        <c:delete val="1"/>
      </c:legendEntry>
      <c:layout>
        <c:manualLayout>
          <c:xMode val="edge"/>
          <c:yMode val="edge"/>
          <c:x val="0.12744430754715408"/>
          <c:y val="5.6169566325181601E-2"/>
          <c:w val="0.74837635314616324"/>
          <c:h val="4.9456139760495739E-2"/>
        </c:manualLayout>
      </c:layout>
      <c:overlay val="0"/>
      <c:txPr>
        <a:bodyPr/>
        <a:lstStyle/>
        <a:p>
          <a:pPr>
            <a:defRPr sz="2000" b="0">
              <a:latin typeface="Times" pitchFamily="2" charset="0"/>
            </a:defRPr>
          </a:pPr>
          <a:endParaRPr lang="en-US"/>
        </a:p>
      </c:txPr>
    </c:legend>
    <c:plotVisOnly val="1"/>
    <c:dispBlanksAs val="span"/>
    <c:showDLblsOverMax val="1"/>
  </c:chart>
  <c:spPr>
    <a:noFill/>
    <a:ln>
      <a:noFill/>
    </a:ln>
  </c:spPr>
  <c:txPr>
    <a:bodyPr/>
    <a:lstStyle/>
    <a:p>
      <a:pPr>
        <a:defRPr sz="965" b="1" i="0" u="none" strike="noStrike" baseline="0">
          <a:solidFill>
            <a:schemeClr val="tx1"/>
          </a:solidFill>
          <a:latin typeface="Tahoma"/>
          <a:ea typeface="Tahoma"/>
          <a:cs typeface="Tahoma"/>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40462451312802983"/>
          <c:y val="1.5570817750829427E-2"/>
          <c:w val="0.55564243855934603"/>
          <c:h val="0.91868512110726641"/>
        </c:manualLayout>
      </c:layout>
      <c:barChart>
        <c:barDir val="bar"/>
        <c:grouping val="clustered"/>
        <c:varyColors val="1"/>
        <c:ser>
          <c:idx val="0"/>
          <c:order val="0"/>
          <c:spPr>
            <a:solidFill>
              <a:srgbClr val="7F7F7F"/>
            </a:solidFill>
            <a:scene3d>
              <a:camera prst="orthographicFront"/>
              <a:lightRig rig="threePt" dir="t"/>
            </a:scene3d>
            <a:sp3d prstMaterial="matte">
              <a:bevelT w="38100"/>
            </a:sp3d>
          </c:spPr>
          <c:invertIfNegative val="1"/>
          <c:dPt>
            <c:idx val="0"/>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01-F796-49B3-917F-45DA7A6A3BA7}"/>
              </c:ext>
            </c:extLst>
          </c:dPt>
          <c:dPt>
            <c:idx val="1"/>
            <c:invertIfNegative val="1"/>
            <c:bubble3D val="0"/>
            <c:spPr>
              <a:solidFill>
                <a:srgbClr val="0074C7"/>
              </a:solidFill>
              <a:scene3d>
                <a:camera prst="orthographicFront"/>
                <a:lightRig rig="threePt" dir="t"/>
              </a:scene3d>
              <a:sp3d prstMaterial="matte">
                <a:bevelT w="38100"/>
              </a:sp3d>
            </c:spPr>
            <c:extLst>
              <c:ext xmlns:c16="http://schemas.microsoft.com/office/drawing/2014/chart" uri="{C3380CC4-5D6E-409C-BE32-E72D297353CC}">
                <c16:uniqueId val="{00000003-F796-49B3-917F-45DA7A6A3BA7}"/>
              </c:ext>
            </c:extLst>
          </c:dPt>
          <c:dPt>
            <c:idx val="2"/>
            <c:invertIfNegative val="1"/>
            <c:bubble3D val="0"/>
            <c:spPr>
              <a:solidFill>
                <a:srgbClr val="0074C7"/>
              </a:solidFill>
              <a:scene3d>
                <a:camera prst="orthographicFront"/>
                <a:lightRig rig="threePt" dir="t"/>
              </a:scene3d>
              <a:sp3d prstMaterial="matte">
                <a:bevelT w="38100"/>
              </a:sp3d>
            </c:spPr>
            <c:extLst>
              <c:ext xmlns:c16="http://schemas.microsoft.com/office/drawing/2014/chart" uri="{C3380CC4-5D6E-409C-BE32-E72D297353CC}">
                <c16:uniqueId val="{00000005-F796-49B3-917F-45DA7A6A3BA7}"/>
              </c:ext>
            </c:extLst>
          </c:dPt>
          <c:dPt>
            <c:idx val="3"/>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07-F796-49B3-917F-45DA7A6A3BA7}"/>
              </c:ext>
            </c:extLst>
          </c:dPt>
          <c:dPt>
            <c:idx val="4"/>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09-F796-49B3-917F-45DA7A6A3BA7}"/>
              </c:ext>
            </c:extLst>
          </c:dPt>
          <c:dPt>
            <c:idx val="5"/>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0B-F796-49B3-917F-45DA7A6A3BA7}"/>
              </c:ext>
            </c:extLst>
          </c:dPt>
          <c:dPt>
            <c:idx val="6"/>
            <c:invertIfNegative val="1"/>
            <c:bubble3D val="0"/>
            <c:spPr>
              <a:solidFill>
                <a:srgbClr val="6A3500"/>
              </a:solidFill>
              <a:scene3d>
                <a:camera prst="orthographicFront"/>
                <a:lightRig rig="threePt" dir="t"/>
              </a:scene3d>
              <a:sp3d prstMaterial="matte">
                <a:bevelT w="38100"/>
              </a:sp3d>
            </c:spPr>
            <c:extLst>
              <c:ext xmlns:c16="http://schemas.microsoft.com/office/drawing/2014/chart" uri="{C3380CC4-5D6E-409C-BE32-E72D297353CC}">
                <c16:uniqueId val="{0000000D-F796-49B3-917F-45DA7A6A3BA7}"/>
              </c:ext>
            </c:extLst>
          </c:dPt>
          <c:dPt>
            <c:idx val="7"/>
            <c:invertIfNegative val="1"/>
            <c:bubble3D val="0"/>
            <c:spPr>
              <a:solidFill>
                <a:srgbClr val="6A3500"/>
              </a:solidFill>
              <a:scene3d>
                <a:camera prst="orthographicFront"/>
                <a:lightRig rig="threePt" dir="t"/>
              </a:scene3d>
              <a:sp3d prstMaterial="matte">
                <a:bevelT w="38100"/>
              </a:sp3d>
            </c:spPr>
            <c:extLst>
              <c:ext xmlns:c16="http://schemas.microsoft.com/office/drawing/2014/chart" uri="{C3380CC4-5D6E-409C-BE32-E72D297353CC}">
                <c16:uniqueId val="{0000000F-F796-49B3-917F-45DA7A6A3BA7}"/>
              </c:ext>
            </c:extLst>
          </c:dPt>
          <c:dPt>
            <c:idx val="8"/>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11-F796-49B3-917F-45DA7A6A3BA7}"/>
              </c:ext>
            </c:extLst>
          </c:dPt>
          <c:dPt>
            <c:idx val="9"/>
            <c:invertIfNegative val="1"/>
            <c:bubble3D val="0"/>
            <c:spPr>
              <a:solidFill>
                <a:srgbClr val="0074C7"/>
              </a:solidFill>
              <a:scene3d>
                <a:camera prst="orthographicFront"/>
                <a:lightRig rig="threePt" dir="t"/>
              </a:scene3d>
              <a:sp3d prstMaterial="matte">
                <a:bevelT w="38100"/>
              </a:sp3d>
            </c:spPr>
            <c:extLst>
              <c:ext xmlns:c16="http://schemas.microsoft.com/office/drawing/2014/chart" uri="{C3380CC4-5D6E-409C-BE32-E72D297353CC}">
                <c16:uniqueId val="{00000013-F796-49B3-917F-45DA7A6A3BA7}"/>
              </c:ext>
            </c:extLst>
          </c:dPt>
          <c:dPt>
            <c:idx val="10"/>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15-F796-49B3-917F-45DA7A6A3BA7}"/>
              </c:ext>
            </c:extLst>
          </c:dPt>
          <c:dPt>
            <c:idx val="11"/>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17-F796-49B3-917F-45DA7A6A3BA7}"/>
              </c:ext>
            </c:extLst>
          </c:dPt>
          <c:dPt>
            <c:idx val="12"/>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19-F796-49B3-917F-45DA7A6A3BA7}"/>
              </c:ext>
            </c:extLst>
          </c:dPt>
          <c:dPt>
            <c:idx val="13"/>
            <c:invertIfNegative val="1"/>
            <c:bubble3D val="0"/>
            <c:spPr>
              <a:solidFill>
                <a:srgbClr val="0074C7"/>
              </a:solidFill>
              <a:scene3d>
                <a:camera prst="orthographicFront"/>
                <a:lightRig rig="threePt" dir="t"/>
              </a:scene3d>
              <a:sp3d prstMaterial="matte">
                <a:bevelT w="38100"/>
              </a:sp3d>
            </c:spPr>
            <c:extLst>
              <c:ext xmlns:c16="http://schemas.microsoft.com/office/drawing/2014/chart" uri="{C3380CC4-5D6E-409C-BE32-E72D297353CC}">
                <c16:uniqueId val="{0000001B-F796-49B3-917F-45DA7A6A3BA7}"/>
              </c:ext>
            </c:extLst>
          </c:dPt>
          <c:dPt>
            <c:idx val="14"/>
            <c:invertIfNegative val="1"/>
            <c:bubble3D val="0"/>
            <c:spPr>
              <a:solidFill>
                <a:srgbClr val="FF6600"/>
              </a:solidFill>
              <a:scene3d>
                <a:camera prst="orthographicFront"/>
                <a:lightRig rig="threePt" dir="t"/>
              </a:scene3d>
              <a:sp3d prstMaterial="matte">
                <a:bevelT w="38100"/>
              </a:sp3d>
            </c:spPr>
            <c:extLst>
              <c:ext xmlns:c16="http://schemas.microsoft.com/office/drawing/2014/chart" uri="{C3380CC4-5D6E-409C-BE32-E72D297353CC}">
                <c16:uniqueId val="{0000001D-F796-49B3-917F-45DA7A6A3BA7}"/>
              </c:ext>
            </c:extLst>
          </c:dPt>
          <c:dPt>
            <c:idx val="15"/>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1F-F796-49B3-917F-45DA7A6A3BA7}"/>
              </c:ext>
            </c:extLst>
          </c:dPt>
          <c:dPt>
            <c:idx val="16"/>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21-F796-49B3-917F-45DA7A6A3BA7}"/>
              </c:ext>
            </c:extLst>
          </c:dPt>
          <c:dPt>
            <c:idx val="17"/>
            <c:invertIfNegative val="1"/>
            <c:bubble3D val="0"/>
            <c:spPr>
              <a:solidFill>
                <a:srgbClr val="C00000"/>
              </a:solidFill>
              <a:scene3d>
                <a:camera prst="orthographicFront"/>
                <a:lightRig rig="threePt" dir="t"/>
              </a:scene3d>
              <a:sp3d prstMaterial="matte">
                <a:bevelT w="38100"/>
              </a:sp3d>
            </c:spPr>
            <c:extLst>
              <c:ext xmlns:c16="http://schemas.microsoft.com/office/drawing/2014/chart" uri="{C3380CC4-5D6E-409C-BE32-E72D297353CC}">
                <c16:uniqueId val="{00000023-F796-49B3-917F-45DA7A6A3BA7}"/>
              </c:ext>
            </c:extLst>
          </c:dPt>
          <c:dPt>
            <c:idx val="18"/>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5-F796-49B3-917F-45DA7A6A3BA7}"/>
              </c:ext>
            </c:extLst>
          </c:dPt>
          <c:dPt>
            <c:idx val="19"/>
            <c:invertIfNegative val="1"/>
            <c:bubble3D val="0"/>
            <c:spPr>
              <a:solidFill>
                <a:srgbClr val="800080"/>
              </a:solidFill>
              <a:scene3d>
                <a:camera prst="orthographicFront"/>
                <a:lightRig rig="threePt" dir="t"/>
              </a:scene3d>
              <a:sp3d prstMaterial="matte">
                <a:bevelT w="38100"/>
              </a:sp3d>
            </c:spPr>
            <c:extLst>
              <c:ext xmlns:c16="http://schemas.microsoft.com/office/drawing/2014/chart" uri="{C3380CC4-5D6E-409C-BE32-E72D297353CC}">
                <c16:uniqueId val="{00000027-F796-49B3-917F-45DA7A6A3BA7}"/>
              </c:ext>
            </c:extLst>
          </c:dPt>
          <c:dPt>
            <c:idx val="20"/>
            <c:invertIfNegative val="1"/>
            <c:bubble3D val="0"/>
            <c:spPr>
              <a:solidFill>
                <a:srgbClr val="FF6600"/>
              </a:solidFill>
              <a:scene3d>
                <a:camera prst="orthographicFront"/>
                <a:lightRig rig="threePt" dir="t"/>
              </a:scene3d>
              <a:sp3d prstMaterial="matte">
                <a:bevelT w="38100"/>
              </a:sp3d>
            </c:spPr>
            <c:extLst>
              <c:ext xmlns:c16="http://schemas.microsoft.com/office/drawing/2014/chart" uri="{C3380CC4-5D6E-409C-BE32-E72D297353CC}">
                <c16:uniqueId val="{00000029-F796-49B3-917F-45DA7A6A3BA7}"/>
              </c:ext>
            </c:extLst>
          </c:dPt>
          <c:dPt>
            <c:idx val="21"/>
            <c:invertIfNegative val="1"/>
            <c:bubble3D val="0"/>
            <c:spPr>
              <a:solidFill>
                <a:srgbClr val="800080"/>
              </a:solidFill>
              <a:scene3d>
                <a:camera prst="orthographicFront"/>
                <a:lightRig rig="threePt" dir="t"/>
              </a:scene3d>
              <a:sp3d prstMaterial="matte">
                <a:bevelT w="38100"/>
              </a:sp3d>
            </c:spPr>
            <c:extLst>
              <c:ext xmlns:c16="http://schemas.microsoft.com/office/drawing/2014/chart" uri="{C3380CC4-5D6E-409C-BE32-E72D297353CC}">
                <c16:uniqueId val="{0000002B-F796-49B3-917F-45DA7A6A3BA7}"/>
              </c:ext>
            </c:extLst>
          </c:dPt>
          <c:dPt>
            <c:idx val="22"/>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D-F796-49B3-917F-45DA7A6A3BA7}"/>
              </c:ext>
            </c:extLst>
          </c:dPt>
          <c:dPt>
            <c:idx val="23"/>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F-F796-49B3-917F-45DA7A6A3BA7}"/>
              </c:ext>
            </c:extLst>
          </c:dPt>
          <c:dPt>
            <c:idx val="24"/>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31-F796-49B3-917F-45DA7A6A3BA7}"/>
              </c:ext>
            </c:extLst>
          </c:dPt>
          <c:dPt>
            <c:idx val="25"/>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33-F796-49B3-917F-45DA7A6A3BA7}"/>
              </c:ext>
            </c:extLst>
          </c:dPt>
          <c:dLbls>
            <c:numFmt formatCode="0%" sourceLinked="0"/>
            <c:spPr>
              <a:noFill/>
              <a:ln>
                <a:noFill/>
              </a:ln>
              <a:effectLst/>
            </c:spPr>
            <c:txPr>
              <a:bodyPr/>
              <a:lstStyle/>
              <a:p>
                <a:pPr>
                  <a:defRPr sz="1500"/>
                </a:pPr>
                <a:endParaRPr lang="en-US"/>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Sheet1!$A$2:$A$15</c:f>
              <c:strCache>
                <c:ptCount val="14"/>
                <c:pt idx="0">
                  <c:v>Q.23 TRUMP AND THE REPUBLICANS ARE TRYING TO TAKE HEALTH INSURANCE AWAY FROM MILLIONS OF PEOPLE AND REMOVE PROTECTIONS FOR PRE-EXISTING CONDITIONS</c:v>
                </c:pt>
                <c:pt idx="1">
                  <c:v>Q.28 FUNDING FOR VITAL PROGRAMS LIKE EDUCATION, HEALTH CARE AND ENVIRONMENTAL PROTECTION IS BEING CUT TOO MUCH</c:v>
                </c:pt>
                <c:pt idx="2">
                  <c:v>Q.26 TRUMP AND THE REPUBLICANS ARE WEAKENING ENVIRONMENTAL PROTECTIONS</c:v>
                </c:pt>
                <c:pt idx="3">
                  <c:v>Q.21 WE ARE NOT DOING ENOUGH TO PROTECT OUR ENVIRONMENT</c:v>
                </c:pt>
                <c:pt idx="4">
                  <c:v>Q.20 GLOBAL WARMING THREATENS OUR CHILDREN AND GRANDCHILDREN</c:v>
                </c:pt>
                <c:pt idx="5">
                  <c:v>Q.24 PRESIDENT TRUMP IS ALIENATING OUR ALLIES AND MAKING THE WORLD MORE DANGEROUS</c:v>
                </c:pt>
                <c:pt idx="6">
                  <c:v>Q.31 THE TRUMP ADMINISTRATION IS THREATENING OUR CIVIL AND CONSTITUTIONAL RIGHTS</c:v>
                </c:pt>
                <c:pt idx="7">
                  <c:v>Q.33 THERE IS TOO MUCH CORRUPTION AND CONFLICT OF INTEREST IN THE TRUMP ADMINISTRATION</c:v>
                </c:pt>
                <c:pt idx="8">
                  <c:v>Q.22 TRUMP AND THE REPUBLICANS ARE TRYING TO REPEAL THE AFFORDABLE CARE ACT</c:v>
                </c:pt>
                <c:pt idx="9">
                  <c:v>Q.34 THE GOVERNMENT IS ENGAGING IN VOTER SUPPRESSION TO MAKE IT HARDER FOR MINORITIES AND OTHERS TO VOTE</c:v>
                </c:pt>
                <c:pt idx="10">
                  <c:v>Q.18 A WOMAN'S RIGHT TO CHOOSE AN ABORTION MAY BE TAKEN AWAY</c:v>
                </c:pt>
                <c:pt idx="11">
                  <c:v>Q.29 SOCIAL SECURITY AND MEDICARE ARE AT RISK</c:v>
                </c:pt>
                <c:pt idx="12">
                  <c:v>Q.25 PRESIDENT TRUMP IS LIKELY TO START A WAR</c:v>
                </c:pt>
                <c:pt idx="13">
                  <c:v>Q.27 BIG CORPORATIONS ARE GETTING AWAY WITH POLLUTING OUR ENVIRONMENT</c:v>
                </c:pt>
              </c:strCache>
            </c:strRef>
          </c:cat>
          <c:val>
            <c:numRef>
              <c:f>Sheet1!$B$2:$B$15</c:f>
              <c:numCache>
                <c:formatCode>0%</c:formatCode>
                <c:ptCount val="14"/>
                <c:pt idx="0">
                  <c:v>0.32307753739744283</c:v>
                </c:pt>
                <c:pt idx="1">
                  <c:v>0.30555715638890529</c:v>
                </c:pt>
                <c:pt idx="2">
                  <c:v>0.3044289852815581</c:v>
                </c:pt>
                <c:pt idx="3">
                  <c:v>0.30186763367362224</c:v>
                </c:pt>
                <c:pt idx="4">
                  <c:v>0.29988700299887089</c:v>
                </c:pt>
                <c:pt idx="5">
                  <c:v>0.2988601853816848</c:v>
                </c:pt>
                <c:pt idx="6">
                  <c:v>0.28832312371656532</c:v>
                </c:pt>
                <c:pt idx="7">
                  <c:v>0.2877684808547144</c:v>
                </c:pt>
                <c:pt idx="8">
                  <c:v>0.25213005168796787</c:v>
                </c:pt>
                <c:pt idx="9">
                  <c:v>0.20748713540820524</c:v>
                </c:pt>
                <c:pt idx="10">
                  <c:v>0.190969715243031</c:v>
                </c:pt>
                <c:pt idx="11">
                  <c:v>0.16905078780130395</c:v>
                </c:pt>
                <c:pt idx="12">
                  <c:v>0.15773368510890848</c:v>
                </c:pt>
                <c:pt idx="13">
                  <c:v>0.15429763936184762</c:v>
                </c:pt>
              </c:numCache>
            </c:numRef>
          </c:val>
          <c:extLst>
            <c:ext xmlns:c14="http://schemas.microsoft.com/office/drawing/2007/8/2/chart" uri="{6F2FDCE9-48DA-4B69-8628-5D25D57E5C99}">
              <c14:invertSolidFillFmt>
                <c14:spPr xmlns:c14="http://schemas.microsoft.com/office/drawing/2007/8/2/chart">
                  <a:solidFill>
                    <a:srgbClr val="FFFFFF"/>
                  </a:solidFill>
                  <a:scene3d>
                    <a:camera prst="orthographicFront"/>
                    <a:lightRig rig="threePt" dir="t"/>
                  </a:scene3d>
                  <a:sp3d prstMaterial="matte">
                    <a:bevelT w="38100"/>
                  </a:sp3d>
                </c14:spPr>
              </c14:invertSolidFillFmt>
            </c:ext>
            <c:ext xmlns:c16="http://schemas.microsoft.com/office/drawing/2014/chart" uri="{C3380CC4-5D6E-409C-BE32-E72D297353CC}">
              <c16:uniqueId val="{00000034-F796-49B3-917F-45DA7A6A3BA7}"/>
            </c:ext>
          </c:extLst>
        </c:ser>
        <c:dLbls>
          <c:showLegendKey val="1"/>
          <c:showVal val="1"/>
          <c:showCatName val="1"/>
          <c:showSerName val="1"/>
          <c:showPercent val="1"/>
          <c:showBubbleSize val="1"/>
        </c:dLbls>
        <c:gapWidth val="50"/>
        <c:axId val="150016768"/>
        <c:axId val="150017920"/>
      </c:barChart>
      <c:catAx>
        <c:axId val="150016768"/>
        <c:scaling>
          <c:orientation val="maxMin"/>
        </c:scaling>
        <c:delete val="0"/>
        <c:axPos val="l"/>
        <c:numFmt formatCode="General" sourceLinked="1"/>
        <c:majorTickMark val="out"/>
        <c:minorTickMark val="none"/>
        <c:tickLblPos val="none"/>
        <c:txPr>
          <a:bodyPr rot="0" vert="horz"/>
          <a:lstStyle/>
          <a:p>
            <a:pPr>
              <a:defRPr sz="1400"/>
            </a:pPr>
            <a:endParaRPr lang="en-US"/>
          </a:p>
        </c:txPr>
        <c:crossAx val="150017920"/>
        <c:crosses val="autoZero"/>
        <c:auto val="1"/>
        <c:lblAlgn val="ctr"/>
        <c:lblOffset val="100"/>
        <c:tickLblSkip val="1"/>
        <c:tickMarkSkip val="1"/>
        <c:noMultiLvlLbl val="1"/>
      </c:catAx>
      <c:valAx>
        <c:axId val="150017920"/>
        <c:scaling>
          <c:orientation val="minMax"/>
          <c:max val="1"/>
          <c:min val="0"/>
        </c:scaling>
        <c:delete val="1"/>
        <c:axPos val="b"/>
        <c:numFmt formatCode="0%" sourceLinked="0"/>
        <c:majorTickMark val="out"/>
        <c:minorTickMark val="none"/>
        <c:tickLblPos val="nextTo"/>
        <c:crossAx val="150016768"/>
        <c:crosses val="max"/>
        <c:crossBetween val="between"/>
        <c:majorUnit val="0.2"/>
      </c:valAx>
    </c:plotArea>
    <c:plotVisOnly val="1"/>
    <c:dispBlanksAs val="gap"/>
    <c:showDLblsOverMax val="1"/>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Worries the most</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2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0.3</c:v>
                </c:pt>
                <c:pt idx="1">
                  <c:v>0.43</c:v>
                </c:pt>
                <c:pt idx="2">
                  <c:v>0.3</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Favorable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Lbls>
            <c:dLbl>
              <c:idx val="0"/>
              <c:layout>
                <c:manualLayout>
                  <c:x val="-2.0806680764256243E-2"/>
                  <c:y val="-6.8602082894208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2"/>
              <c:layout>
                <c:manualLayout>
                  <c:x val="-1.0225392071263958E-16"/>
                  <c:y val="-7.53008493852800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5D-5744-8D83-742AE3DA5740}"/>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2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0.31</c:v>
                </c:pt>
                <c:pt idx="1">
                  <c:v>0.49</c:v>
                </c:pt>
                <c:pt idx="2">
                  <c:v>0.3</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569088"/>
        <c:axId val="146570624"/>
      </c:lineChart>
      <c:catAx>
        <c:axId val="146569088"/>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570624"/>
        <c:crosses val="autoZero"/>
        <c:auto val="1"/>
        <c:lblAlgn val="ctr"/>
        <c:lblOffset val="100"/>
        <c:tickLblSkip val="1"/>
        <c:tickMarkSkip val="1"/>
        <c:noMultiLvlLbl val="0"/>
      </c:catAx>
      <c:valAx>
        <c:axId val="146570624"/>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569088"/>
        <c:crosses val="autoZero"/>
        <c:crossBetween val="midCat"/>
        <c:majorUnit val="0.2"/>
      </c:valAx>
      <c:spPr>
        <a:noFill/>
        <a:ln w="25400">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Aware</c:v>
                </c:pt>
                <c:pt idx="1">
                  <c:v>Not Aware</c:v>
                </c:pt>
                <c:pt idx="2">
                  <c:v>Don't Know</c:v>
                </c:pt>
              </c:strCache>
            </c:strRef>
          </c:cat>
          <c:val>
            <c:numRef>
              <c:f>Sheet1!$B$2:$B$4</c:f>
              <c:numCache>
                <c:formatCode>0%</c:formatCode>
                <c:ptCount val="3"/>
                <c:pt idx="0">
                  <c:v>0.15</c:v>
                </c:pt>
                <c:pt idx="1">
                  <c:v>0.104</c:v>
                </c:pt>
                <c:pt idx="2">
                  <c:v>0.03</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Aware</c:v>
                </c:pt>
                <c:pt idx="1">
                  <c:v>Not Aware</c:v>
                </c:pt>
                <c:pt idx="2">
                  <c:v>Don't Know</c:v>
                </c:pt>
              </c:strCache>
            </c:strRef>
          </c:cat>
          <c:val>
            <c:numRef>
              <c:f>Sheet1!$C$2:$C$4</c:f>
              <c:numCache>
                <c:formatCode>0%</c:formatCode>
                <c:ptCount val="3"/>
                <c:pt idx="0">
                  <c:v>0.52</c:v>
                </c:pt>
                <c:pt idx="1">
                  <c:v>0.20200000000000001</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1.4938628652107577E-4"/>
                  <c:y val="-2.345002284973141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Aware</c:v>
                </c:pt>
                <c:pt idx="1">
                  <c:v>Not Aware</c:v>
                </c:pt>
                <c:pt idx="2">
                  <c:v>Don't Know</c:v>
                </c:pt>
              </c:strCache>
            </c:strRef>
          </c:cat>
          <c:val>
            <c:numRef>
              <c:f>Sheet1!$D$2:$D$4</c:f>
              <c:numCache>
                <c:formatCode>0%</c:formatCode>
                <c:ptCount val="3"/>
                <c:pt idx="0">
                  <c:v>0.67</c:v>
                </c:pt>
                <c:pt idx="1">
                  <c:v>0.30599999999999999</c:v>
                </c:pt>
                <c:pt idx="2">
                  <c:v>0.03</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35570332246E-2"/>
          <c:y val="3.2224397301484145E-2"/>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Aware</c:v>
                </c:pt>
                <c:pt idx="1">
                  <c:v>Not Aware</c:v>
                </c:pt>
                <c:pt idx="2">
                  <c:v>Don't Know</c:v>
                </c:pt>
              </c:strCache>
            </c:strRef>
          </c:cat>
          <c:val>
            <c:numRef>
              <c:f>Sheet1!$B$2:$B$4</c:f>
              <c:numCache>
                <c:formatCode>0%</c:formatCode>
                <c:ptCount val="3"/>
                <c:pt idx="0">
                  <c:v>0.22</c:v>
                </c:pt>
                <c:pt idx="1">
                  <c:v>0.15</c:v>
                </c:pt>
                <c:pt idx="2">
                  <c:v>0.06</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Aware</c:v>
                </c:pt>
                <c:pt idx="1">
                  <c:v>Not Aware</c:v>
                </c:pt>
                <c:pt idx="2">
                  <c:v>Don't Know</c:v>
                </c:pt>
              </c:strCache>
            </c:strRef>
          </c:cat>
          <c:val>
            <c:numRef>
              <c:f>Sheet1!$C$2:$C$4</c:f>
              <c:numCache>
                <c:formatCode>0%</c:formatCode>
                <c:ptCount val="3"/>
                <c:pt idx="0">
                  <c:v>0.47</c:v>
                </c:pt>
                <c:pt idx="1">
                  <c:v>0.09</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Aware</c:v>
                </c:pt>
                <c:pt idx="1">
                  <c:v>Not Aware</c:v>
                </c:pt>
                <c:pt idx="2">
                  <c:v>Don't Know</c:v>
                </c:pt>
              </c:strCache>
            </c:strRef>
          </c:cat>
          <c:val>
            <c:numRef>
              <c:f>Sheet1!$D$2:$D$4</c:f>
              <c:numCache>
                <c:formatCode>0%</c:formatCode>
                <c:ptCount val="3"/>
                <c:pt idx="0">
                  <c:v>0.69</c:v>
                </c:pt>
                <c:pt idx="1">
                  <c:v>0.24</c:v>
                </c:pt>
                <c:pt idx="2">
                  <c:v>0.06</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03636829071877E-2"/>
          <c:y val="2.3761571487913766E-3"/>
          <c:w val="0.98459636317092813"/>
          <c:h val="0.88745948800040197"/>
        </c:manualLayout>
      </c:layout>
      <c:barChart>
        <c:barDir val="bar"/>
        <c:grouping val="stacked"/>
        <c:varyColors val="0"/>
        <c:ser>
          <c:idx val="0"/>
          <c:order val="0"/>
          <c:tx>
            <c:strRef>
              <c:f>Sheet1!$I$1</c:f>
              <c:strCache>
                <c:ptCount val="1"/>
                <c:pt idx="0">
                  <c:v>abs ess</c:v>
                </c:pt>
              </c:strCache>
            </c:strRef>
          </c:tx>
          <c:spPr>
            <a:solidFill>
              <a:srgbClr val="00863D"/>
            </a:solidFill>
            <a:ln>
              <a:solidFill>
                <a:schemeClr val="tx1"/>
              </a:solidFill>
            </a:ln>
            <a:scene3d>
              <a:camera prst="orthographicFront"/>
              <a:lightRig rig="threePt" dir="t"/>
            </a:scene3d>
            <a:sp3d/>
          </c:spPr>
          <c:invertIfNegative val="0"/>
          <c:dLbls>
            <c:dLbl>
              <c:idx val="0"/>
              <c:layout>
                <c:manualLayout>
                  <c:x val="1.0962971499426195E-2"/>
                  <c:y val="2.1837929392370297E-3"/>
                </c:manualLayout>
              </c:layout>
              <c:numFmt formatCode="0%" sourceLinked="0"/>
              <c:spPr/>
              <c:txPr>
                <a:bodyPr anchor="ctr" anchorCtr="0"/>
                <a:lstStyle/>
                <a:p>
                  <a:pPr>
                    <a:defRPr sz="1800" b="1">
                      <a:solidFill>
                        <a:schemeClr val="bg1"/>
                      </a:solidFill>
                      <a:latin typeface="Times New Roman" pitchFamily="18" charset="0"/>
                      <a:cs typeface="Times New Roman"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9A-4587-8659-85F5A9746627}"/>
                </c:ext>
              </c:extLst>
            </c:dLbl>
            <c:dLbl>
              <c:idx val="2"/>
              <c:layout>
                <c:manualLayout>
                  <c:x val="2.6912551038317814E-2"/>
                  <c:y val="6.8396552816610877E-3"/>
                </c:manualLayout>
              </c:layout>
              <c:showLegendKey val="0"/>
              <c:showVal val="1"/>
              <c:showCatName val="0"/>
              <c:showSerName val="0"/>
              <c:showPercent val="0"/>
              <c:showBubbleSize val="0"/>
              <c:extLst>
                <c:ext xmlns:c15="http://schemas.microsoft.com/office/drawing/2012/chart" uri="{CE6537A1-D6FC-4f65-9D91-7224C49458BB}">
                  <c15:layout>
                    <c:manualLayout>
                      <c:w val="8.4267160900802385E-2"/>
                      <c:h val="0.10417981127764095"/>
                    </c:manualLayout>
                  </c15:layout>
                </c:ext>
                <c:ext xmlns:c16="http://schemas.microsoft.com/office/drawing/2014/chart" uri="{C3380CC4-5D6E-409C-BE32-E72D297353CC}">
                  <c16:uniqueId val="{00000002-005D-4600-A5F2-C7042F41D78F}"/>
                </c:ext>
              </c:extLst>
            </c:dLbl>
            <c:dLbl>
              <c:idx val="4"/>
              <c:layout>
                <c:manualLayout>
                  <c:x val="5.0996064280292002E-3"/>
                  <c:y val="-4.55857352333253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5D-4600-A5F2-C7042F41D78F}"/>
                </c:ext>
              </c:extLst>
            </c:dLbl>
            <c:dLbl>
              <c:idx val="5"/>
              <c:layout>
                <c:manualLayout>
                  <c:x val="1.1474032748074009E-2"/>
                  <c:y val="-9.1182240446623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BC-46FD-A9EC-2002DA32DFC2}"/>
                </c:ext>
              </c:extLst>
            </c:dLbl>
            <c:spPr>
              <a:noFill/>
              <a:ln>
                <a:noFill/>
              </a:ln>
              <a:effectLst/>
            </c:spPr>
            <c:txPr>
              <a:bodyPr anchor="ctr" anchorCtr="0"/>
              <a:lstStyle/>
              <a:p>
                <a:pPr>
                  <a:defRPr sz="1800" b="1">
                    <a:solidFill>
                      <a:schemeClr val="bg1"/>
                    </a:solidFill>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Sheet1!$H$2:$H$6</c:f>
              <c:strCache>
                <c:ptCount val="5"/>
                <c:pt idx="0">
                  <c:v>diversity</c:v>
                </c:pt>
                <c:pt idx="1">
                  <c:v>show</c:v>
                </c:pt>
                <c:pt idx="2">
                  <c:v>money</c:v>
                </c:pt>
                <c:pt idx="3">
                  <c:v>news</c:v>
                </c:pt>
                <c:pt idx="4">
                  <c:v>social media</c:v>
                </c:pt>
              </c:strCache>
            </c:strRef>
          </c:cat>
          <c:val>
            <c:numRef>
              <c:f>Sheet1!$I$2:$I$6</c:f>
              <c:numCache>
                <c:formatCode>0%</c:formatCode>
                <c:ptCount val="5"/>
                <c:pt idx="0">
                  <c:v>0.40400000000000003</c:v>
                </c:pt>
                <c:pt idx="1">
                  <c:v>0.30399999999999999</c:v>
                </c:pt>
                <c:pt idx="2">
                  <c:v>0.32100000000000001</c:v>
                </c:pt>
                <c:pt idx="3">
                  <c:v>0.247</c:v>
                </c:pt>
                <c:pt idx="4">
                  <c:v>9.8000000000000004E-2</c:v>
                </c:pt>
              </c:numCache>
            </c:numRef>
          </c:val>
          <c:extLst>
            <c:ext xmlns:c16="http://schemas.microsoft.com/office/drawing/2014/chart" uri="{C3380CC4-5D6E-409C-BE32-E72D297353CC}">
              <c16:uniqueId val="{00000001-0A6A-4916-817B-4CC7E23A04D3}"/>
            </c:ext>
          </c:extLst>
        </c:ser>
        <c:ser>
          <c:idx val="1"/>
          <c:order val="1"/>
          <c:tx>
            <c:strRef>
              <c:f>Sheet1!$J$1</c:f>
              <c:strCache>
                <c:ptCount val="1"/>
                <c:pt idx="0">
                  <c:v>very likely</c:v>
                </c:pt>
              </c:strCache>
            </c:strRef>
          </c:tx>
          <c:spPr>
            <a:solidFill>
              <a:srgbClr val="92D050"/>
            </a:solidFill>
            <a:ln>
              <a:solidFill>
                <a:schemeClr val="tx1"/>
              </a:solidFill>
            </a:ln>
            <a:scene3d>
              <a:camera prst="orthographicFront"/>
              <a:lightRig rig="threePt" dir="t"/>
            </a:scene3d>
            <a:sp3d/>
          </c:spPr>
          <c:invertIfNegative val="0"/>
          <c:dLbls>
            <c:dLbl>
              <c:idx val="0"/>
              <c:layout>
                <c:manualLayout>
                  <c:x val="0.24595521172216225"/>
                  <c:y val="-0.17781218985823297"/>
                </c:manualLayout>
              </c:layout>
              <c:tx>
                <c:rich>
                  <a:bodyPr/>
                  <a:lstStyle/>
                  <a:p>
                    <a:r>
                      <a:rPr lang="en-US" dirty="0"/>
                      <a:t>78%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FBF-3A42-BEFE-2E755D0177F4}"/>
                </c:ext>
              </c:extLst>
            </c:dLbl>
            <c:dLbl>
              <c:idx val="1"/>
              <c:layout>
                <c:manualLayout>
                  <c:x val="0.25563848777421588"/>
                  <c:y val="0.18237184037956281"/>
                </c:manualLayout>
              </c:layout>
              <c:tx>
                <c:rich>
                  <a:bodyPr/>
                  <a:lstStyle/>
                  <a:p>
                    <a:r>
                      <a:rPr lang="en-US" dirty="0"/>
                      <a:t>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FBF-3A42-BEFE-2E755D0177F4}"/>
                </c:ext>
              </c:extLst>
            </c:dLbl>
            <c:dLbl>
              <c:idx val="2"/>
              <c:layout>
                <c:manualLayout>
                  <c:x val="0.25465201355719647"/>
                  <c:y val="1.0769979974058099E-6"/>
                </c:manualLayout>
              </c:layout>
              <c:tx>
                <c:rich>
                  <a:bodyPr/>
                  <a:lstStyle/>
                  <a:p>
                    <a:r>
                      <a:rPr lang="en-US" dirty="0"/>
                      <a:t>73%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05D-4600-A5F2-C7042F41D78F}"/>
                </c:ext>
              </c:extLst>
            </c:dLbl>
            <c:dLbl>
              <c:idx val="3"/>
              <c:layout>
                <c:manualLayout>
                  <c:x val="0.25757514298462664"/>
                  <c:y val="6.838937282996122E-3"/>
                </c:manualLayout>
              </c:layout>
              <c:tx>
                <c:rich>
                  <a:bodyPr/>
                  <a:lstStyle/>
                  <a:p>
                    <a:r>
                      <a:rPr lang="en-US" dirty="0"/>
                      <a:t>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FBF-3A42-BEFE-2E755D0177F4}"/>
                </c:ext>
              </c:extLst>
            </c:dLbl>
            <c:dLbl>
              <c:idx val="4"/>
              <c:layout>
                <c:manualLayout>
                  <c:x val="0.13750251993916154"/>
                  <c:y val="-6.8387577833299018E-3"/>
                </c:manualLayout>
              </c:layout>
              <c:tx>
                <c:rich>
                  <a:bodyPr/>
                  <a:lstStyle/>
                  <a:p>
                    <a:r>
                      <a:rPr lang="en-US" dirty="0"/>
                      <a:t>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05D-4600-A5F2-C7042F41D78F}"/>
                </c:ext>
              </c:extLst>
            </c:dLbl>
            <c:spPr>
              <a:noFill/>
              <a:ln>
                <a:noFill/>
              </a:ln>
              <a:effectLst/>
            </c:spPr>
            <c:txPr>
              <a:bodyPr/>
              <a:lstStyle/>
              <a:p>
                <a:pPr>
                  <a:defRPr sz="1800" b="1">
                    <a:solidFill>
                      <a:schemeClr val="tx1"/>
                    </a:solidFill>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Sheet1!$H$2:$H$6</c:f>
              <c:strCache>
                <c:ptCount val="5"/>
                <c:pt idx="0">
                  <c:v>diversity</c:v>
                </c:pt>
                <c:pt idx="1">
                  <c:v>show</c:v>
                </c:pt>
                <c:pt idx="2">
                  <c:v>money</c:v>
                </c:pt>
                <c:pt idx="3">
                  <c:v>news</c:v>
                </c:pt>
                <c:pt idx="4">
                  <c:v>social media</c:v>
                </c:pt>
              </c:strCache>
            </c:strRef>
          </c:cat>
          <c:val>
            <c:numRef>
              <c:f>Sheet1!$J$2:$J$6</c:f>
              <c:numCache>
                <c:formatCode>0%</c:formatCode>
                <c:ptCount val="5"/>
                <c:pt idx="0">
                  <c:v>0.35199999999999998</c:v>
                </c:pt>
                <c:pt idx="1">
                  <c:v>0.47499999999999998</c:v>
                </c:pt>
                <c:pt idx="2">
                  <c:v>0.41199999999999998</c:v>
                </c:pt>
                <c:pt idx="3">
                  <c:v>0.42099999999999999</c:v>
                </c:pt>
                <c:pt idx="4">
                  <c:v>0.192</c:v>
                </c:pt>
              </c:numCache>
            </c:numRef>
          </c:val>
          <c:extLst>
            <c:ext xmlns:c16="http://schemas.microsoft.com/office/drawing/2014/chart" uri="{C3380CC4-5D6E-409C-BE32-E72D297353CC}">
              <c16:uniqueId val="{00000002-0A6A-4916-817B-4CC7E23A04D3}"/>
            </c:ext>
          </c:extLst>
        </c:ser>
        <c:dLbls>
          <c:showLegendKey val="0"/>
          <c:showVal val="0"/>
          <c:showCatName val="0"/>
          <c:showSerName val="0"/>
          <c:showPercent val="0"/>
          <c:showBubbleSize val="0"/>
        </c:dLbls>
        <c:gapWidth val="48"/>
        <c:overlap val="100"/>
        <c:axId val="183005568"/>
        <c:axId val="183007104"/>
      </c:barChart>
      <c:catAx>
        <c:axId val="183005568"/>
        <c:scaling>
          <c:orientation val="maxMin"/>
        </c:scaling>
        <c:delete val="0"/>
        <c:axPos val="l"/>
        <c:numFmt formatCode="General" sourceLinked="1"/>
        <c:majorTickMark val="none"/>
        <c:minorTickMark val="none"/>
        <c:tickLblPos val="none"/>
        <c:crossAx val="183007104"/>
        <c:crosses val="autoZero"/>
        <c:auto val="1"/>
        <c:lblAlgn val="ctr"/>
        <c:lblOffset val="100"/>
        <c:noMultiLvlLbl val="0"/>
      </c:catAx>
      <c:valAx>
        <c:axId val="183007104"/>
        <c:scaling>
          <c:orientation val="minMax"/>
          <c:max val="1"/>
          <c:min val="0"/>
        </c:scaling>
        <c:delete val="1"/>
        <c:axPos val="b"/>
        <c:numFmt formatCode="0%" sourceLinked="0"/>
        <c:majorTickMark val="out"/>
        <c:minorTickMark val="none"/>
        <c:tickLblPos val="nextTo"/>
        <c:crossAx val="183005568"/>
        <c:crosses val="max"/>
        <c:crossBetween val="between"/>
        <c:majorUnit val="0.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rgbClr val="0070C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Sheet1!$A$2:$A$5</c:f>
              <c:strCache>
                <c:ptCount val="4"/>
                <c:pt idx="0">
                  <c:v>By Mail</c:v>
                </c:pt>
                <c:pt idx="1">
                  <c:v>By Phone</c:v>
                </c:pt>
                <c:pt idx="2">
                  <c:v>Door</c:v>
                </c:pt>
                <c:pt idx="3">
                  <c:v>Internet</c:v>
                </c:pt>
              </c:strCache>
            </c:strRef>
          </c:cat>
          <c:val>
            <c:numRef>
              <c:f>Sheet1!$B$2:$B$5</c:f>
              <c:numCache>
                <c:formatCode>0%</c:formatCode>
                <c:ptCount val="4"/>
                <c:pt idx="0">
                  <c:v>0.56100000000000005</c:v>
                </c:pt>
                <c:pt idx="1">
                  <c:v>2.7E-2</c:v>
                </c:pt>
                <c:pt idx="2">
                  <c:v>8.0000000000000002E-3</c:v>
                </c:pt>
                <c:pt idx="3" formatCode="0.0%">
                  <c:v>0.32700000000000001</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Sheet1!$A$2:$A$5</c:f>
              <c:strCache>
                <c:ptCount val="4"/>
                <c:pt idx="0">
                  <c:v>By Mail</c:v>
                </c:pt>
                <c:pt idx="1">
                  <c:v>By Phone</c:v>
                </c:pt>
                <c:pt idx="2">
                  <c:v>Door</c:v>
                </c:pt>
                <c:pt idx="3">
                  <c:v>Internet</c:v>
                </c:pt>
              </c:strCache>
            </c:strRef>
          </c:cat>
          <c:val>
            <c:numRef>
              <c:f>Sheet1!$C$2:$C$5</c:f>
              <c:numCache>
                <c:formatCode>General</c:formatCode>
                <c:ptCount val="4"/>
              </c:numCache>
            </c:numRef>
          </c:val>
          <c:extLst>
            <c:ext xmlns:c16="http://schemas.microsoft.com/office/drawing/2014/chart" uri="{C3380CC4-5D6E-409C-BE32-E72D297353CC}">
              <c16:uniqueId val="{00000015-D9FB-4BFE-B27F-A1AE75AA295F}"/>
            </c:ext>
          </c:extLst>
        </c:ser>
        <c:ser>
          <c:idx val="2"/>
          <c:order val="2"/>
          <c:invertIfNegative val="0"/>
          <c:dPt>
            <c:idx val="2"/>
            <c:invertIfNegative val="0"/>
            <c:bubble3D val="0"/>
            <c:spPr>
              <a:solidFill>
                <a:srgbClr val="FF0000"/>
              </a:solidFill>
            </c:spPr>
            <c:extLst>
              <c:ext xmlns:c16="http://schemas.microsoft.com/office/drawing/2014/chart" uri="{C3380CC4-5D6E-409C-BE32-E72D297353CC}">
                <c16:uniqueId val="{00000016-B806-A54A-B3CA-40D9F7C86093}"/>
              </c:ext>
            </c:extLst>
          </c:dPt>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By Mail</c:v>
                </c:pt>
                <c:pt idx="1">
                  <c:v>By Phone</c:v>
                </c:pt>
                <c:pt idx="2">
                  <c:v>Door</c:v>
                </c:pt>
                <c:pt idx="3">
                  <c:v>Internet</c:v>
                </c:pt>
              </c:strCache>
            </c:strRef>
          </c:cat>
          <c:val>
            <c:numRef>
              <c:f>Sheet1!$D$2:$D$5</c:f>
              <c:numCache>
                <c:formatCode>0%</c:formatCode>
                <c:ptCount val="4"/>
                <c:pt idx="0">
                  <c:v>0.56100000000000005</c:v>
                </c:pt>
                <c:pt idx="1">
                  <c:v>2.7E-2</c:v>
                </c:pt>
                <c:pt idx="2">
                  <c:v>8.0000000000000002E-3</c:v>
                </c:pt>
                <c:pt idx="3">
                  <c:v>0.32700000000000001</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72694867528043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9B79-4A72-AC57-AED06207597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9B79-4A72-AC57-AED06207597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9B79-4A72-AC57-AED06207597F}"/>
              </c:ext>
            </c:extLst>
          </c:dPt>
          <c:dPt>
            <c:idx val="3"/>
            <c:invertIfNegative val="1"/>
            <c:bubble3D val="0"/>
            <c:spPr>
              <a:solidFill>
                <a:srgbClr val="0070C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9B79-4A72-AC57-AED06207597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9B79-4A72-AC57-AED06207597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9B79-4A72-AC57-AED06207597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9B79-4A72-AC57-AED06207597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9B79-4A72-AC57-AED06207597F}"/>
              </c:ext>
            </c:extLst>
          </c:dPt>
          <c:dLbls>
            <c:delete val="1"/>
          </c:dLbls>
          <c:cat>
            <c:strRef>
              <c:f>Sheet1!$A$2:$A$5</c:f>
              <c:strCache>
                <c:ptCount val="4"/>
                <c:pt idx="0">
                  <c:v>By Mail</c:v>
                </c:pt>
                <c:pt idx="1">
                  <c:v>By Phone</c:v>
                </c:pt>
                <c:pt idx="2">
                  <c:v>Door</c:v>
                </c:pt>
                <c:pt idx="3">
                  <c:v>Internet</c:v>
                </c:pt>
              </c:strCache>
            </c:strRef>
          </c:cat>
          <c:val>
            <c:numRef>
              <c:f>Sheet1!$B$2:$B$5</c:f>
              <c:numCache>
                <c:formatCode>0%</c:formatCode>
                <c:ptCount val="4"/>
                <c:pt idx="0">
                  <c:v>0.14499999999999999</c:v>
                </c:pt>
                <c:pt idx="1">
                  <c:v>6.0000000000000001E-3</c:v>
                </c:pt>
                <c:pt idx="2">
                  <c:v>1E-3</c:v>
                </c:pt>
                <c:pt idx="3" formatCode="0.0%">
                  <c:v>0.79300000000000004</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9B79-4A72-AC57-AED06207597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9B79-4A72-AC57-AED06207597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9B79-4A72-AC57-AED06207597F}"/>
              </c:ext>
            </c:extLst>
          </c:dPt>
          <c:dLbls>
            <c:delete val="1"/>
          </c:dLbls>
          <c:cat>
            <c:strRef>
              <c:f>Sheet1!$A$2:$A$5</c:f>
              <c:strCache>
                <c:ptCount val="4"/>
                <c:pt idx="0">
                  <c:v>By Mail</c:v>
                </c:pt>
                <c:pt idx="1">
                  <c:v>By Phone</c:v>
                </c:pt>
                <c:pt idx="2">
                  <c:v>Door</c:v>
                </c:pt>
                <c:pt idx="3">
                  <c:v>Internet</c:v>
                </c:pt>
              </c:strCache>
            </c:strRef>
          </c:cat>
          <c:val>
            <c:numRef>
              <c:f>Sheet1!$C$2:$C$5</c:f>
              <c:numCache>
                <c:formatCode>General</c:formatCode>
                <c:ptCount val="4"/>
              </c:numCache>
            </c:numRef>
          </c:val>
          <c:extLst>
            <c:ext xmlns:c16="http://schemas.microsoft.com/office/drawing/2014/chart" uri="{C3380CC4-5D6E-409C-BE32-E72D297353CC}">
              <c16:uniqueId val="{00000015-9B79-4A72-AC57-AED06207597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B79-4A72-AC57-AED06207597F}"/>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By Mail</c:v>
                </c:pt>
                <c:pt idx="1">
                  <c:v>By Phone</c:v>
                </c:pt>
                <c:pt idx="2">
                  <c:v>Door</c:v>
                </c:pt>
                <c:pt idx="3">
                  <c:v>Internet</c:v>
                </c:pt>
              </c:strCache>
            </c:strRef>
          </c:cat>
          <c:val>
            <c:numRef>
              <c:f>Sheet1!$D$2:$D$5</c:f>
              <c:numCache>
                <c:formatCode>0%</c:formatCode>
                <c:ptCount val="4"/>
                <c:pt idx="0">
                  <c:v>0.14499999999999999</c:v>
                </c:pt>
                <c:pt idx="1">
                  <c:v>6.0000000000000001E-3</c:v>
                </c:pt>
                <c:pt idx="2">
                  <c:v>1E-3</c:v>
                </c:pt>
                <c:pt idx="3">
                  <c:v>0.79300000000000004</c:v>
                </c:pt>
              </c:numCache>
            </c:numRef>
          </c:val>
          <c:extLst>
            <c:ext xmlns:c16="http://schemas.microsoft.com/office/drawing/2014/chart" uri="{C3380CC4-5D6E-409C-BE32-E72D297353CC}">
              <c16:uniqueId val="{00000017-9B79-4A72-AC57-AED06207597F}"/>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98615401473455"/>
          <c:y val="0.10455456991926644"/>
          <c:w val="0.82068965517241377"/>
          <c:h val="0.77196261682242995"/>
        </c:manualLayout>
      </c:layout>
      <c:lineChart>
        <c:grouping val="standard"/>
        <c:varyColors val="1"/>
        <c:ser>
          <c:idx val="0"/>
          <c:order val="0"/>
          <c:tx>
            <c:strRef>
              <c:f>Sheet1!$B$1</c:f>
              <c:strCache>
                <c:ptCount val="1"/>
                <c:pt idx="0">
                  <c:v>Strong Dem</c:v>
                </c:pt>
              </c:strCache>
            </c:strRef>
          </c:tx>
          <c:spPr>
            <a:ln w="76200">
              <a:solidFill>
                <a:srgbClr val="6666FF"/>
              </a:solidFill>
              <a:prstDash val="solid"/>
            </a:ln>
          </c:spPr>
          <c:marker>
            <c:symbol val="diamond"/>
            <c:size val="8"/>
            <c:spPr>
              <a:solidFill>
                <a:srgbClr val="0000FF"/>
              </a:solidFill>
              <a:ln w="76200">
                <a:solidFill>
                  <a:srgbClr val="6666FF"/>
                </a:solidFill>
                <a:prstDash val="solid"/>
              </a:ln>
            </c:spPr>
          </c:marker>
          <c:dPt>
            <c:idx val="0"/>
            <c:bubble3D val="0"/>
            <c:spPr>
              <a:ln w="76200">
                <a:solidFill>
                  <a:srgbClr val="6666FF"/>
                </a:solidFill>
                <a:prstDash val="solid"/>
              </a:ln>
            </c:spPr>
            <c:extLst>
              <c:ext xmlns:c16="http://schemas.microsoft.com/office/drawing/2014/chart" uri="{C3380CC4-5D6E-409C-BE32-E72D297353CC}">
                <c16:uniqueId val="{00000006-4247-4D2D-8798-C35E4CD7398F}"/>
              </c:ext>
            </c:extLst>
          </c:dPt>
          <c:dPt>
            <c:idx val="1"/>
            <c:bubble3D val="0"/>
            <c:extLst>
              <c:ext xmlns:c16="http://schemas.microsoft.com/office/drawing/2014/chart" uri="{C3380CC4-5D6E-409C-BE32-E72D297353CC}">
                <c16:uniqueId val="{00000000-C3A2-48D3-80F2-6C5EFEE04256}"/>
              </c:ext>
            </c:extLst>
          </c:dPt>
          <c:dPt>
            <c:idx val="2"/>
            <c:bubble3D val="0"/>
            <c:extLst>
              <c:ext xmlns:c16="http://schemas.microsoft.com/office/drawing/2014/chart" uri="{C3380CC4-5D6E-409C-BE32-E72D297353CC}">
                <c16:uniqueId val="{00000007-4247-4D2D-8798-C35E4CD7398F}"/>
              </c:ext>
            </c:extLst>
          </c:dPt>
          <c:dPt>
            <c:idx val="4"/>
            <c:bubble3D val="0"/>
            <c:extLst>
              <c:ext xmlns:c16="http://schemas.microsoft.com/office/drawing/2014/chart" uri="{C3380CC4-5D6E-409C-BE32-E72D297353CC}">
                <c16:uniqueId val="{00000001-C3A2-48D3-80F2-6C5EFEE04256}"/>
              </c:ext>
            </c:extLst>
          </c:dPt>
          <c:dLbls>
            <c:dLbl>
              <c:idx val="0"/>
              <c:layout>
                <c:manualLayout>
                  <c:x val="-2.4687180334456209E-2"/>
                  <c:y val="-4.4126582278481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47-4D2D-8798-C35E4CD7398F}"/>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Sheet1!$B$2:$B$4</c:f>
              <c:numCache>
                <c:formatCode>0%</c:formatCode>
                <c:ptCount val="3"/>
                <c:pt idx="0">
                  <c:v>0.52</c:v>
                </c:pt>
                <c:pt idx="1">
                  <c:v>0.6</c:v>
                </c:pt>
                <c:pt idx="2">
                  <c:v>0.65</c:v>
                </c:pt>
              </c:numCache>
            </c:numRef>
          </c:val>
          <c:smooth val="0"/>
          <c:extLst>
            <c:ext xmlns:c16="http://schemas.microsoft.com/office/drawing/2014/chart" uri="{C3380CC4-5D6E-409C-BE32-E72D297353CC}">
              <c16:uniqueId val="{00000006-C3A2-48D3-80F2-6C5EFEE04256}"/>
            </c:ext>
          </c:extLst>
        </c:ser>
        <c:ser>
          <c:idx val="1"/>
          <c:order val="1"/>
          <c:tx>
            <c:strRef>
              <c:f>Sheet1!$C$1</c:f>
              <c:strCache>
                <c:ptCount val="1"/>
                <c:pt idx="0">
                  <c:v>Weak Dem</c:v>
                </c:pt>
              </c:strCache>
            </c:strRef>
          </c:tx>
          <c:spPr>
            <a:ln w="37558">
              <a:solidFill>
                <a:srgbClr val="00B050"/>
              </a:solidFill>
              <a:prstDash val="solid"/>
            </a:ln>
          </c:spPr>
          <c:marker>
            <c:symbol val="square"/>
            <c:size val="8"/>
            <c:spPr>
              <a:solidFill>
                <a:srgbClr val="00B050"/>
              </a:solidFill>
              <a:ln>
                <a:solidFill>
                  <a:srgbClr val="00B050"/>
                </a:solidFill>
                <a:prstDash val="solid"/>
              </a:ln>
            </c:spPr>
          </c:marker>
          <c:dPt>
            <c:idx val="0"/>
            <c:bubble3D val="0"/>
            <c:extLst>
              <c:ext xmlns:c16="http://schemas.microsoft.com/office/drawing/2014/chart" uri="{C3380CC4-5D6E-409C-BE32-E72D297353CC}">
                <c16:uniqueId val="{00000007-C3A2-48D3-80F2-6C5EFEE04256}"/>
              </c:ext>
            </c:extLst>
          </c:dPt>
          <c:dPt>
            <c:idx val="1"/>
            <c:bubble3D val="0"/>
            <c:extLst>
              <c:ext xmlns:c16="http://schemas.microsoft.com/office/drawing/2014/chart" uri="{C3380CC4-5D6E-409C-BE32-E72D297353CC}">
                <c16:uniqueId val="{00000008-C3A2-48D3-80F2-6C5EFEE04256}"/>
              </c:ext>
            </c:extLst>
          </c:dPt>
          <c:dPt>
            <c:idx val="3"/>
            <c:bubble3D val="0"/>
            <c:extLst>
              <c:ext xmlns:c16="http://schemas.microsoft.com/office/drawing/2014/chart" uri="{C3380CC4-5D6E-409C-BE32-E72D297353CC}">
                <c16:uniqueId val="{00000009-C3A2-48D3-80F2-6C5EFEE04256}"/>
              </c:ext>
            </c:extLst>
          </c:dPt>
          <c:dPt>
            <c:idx val="4"/>
            <c:bubble3D val="0"/>
            <c:extLst>
              <c:ext xmlns:c16="http://schemas.microsoft.com/office/drawing/2014/chart" uri="{C3380CC4-5D6E-409C-BE32-E72D297353CC}">
                <c16:uniqueId val="{0000000A-C3A2-48D3-80F2-6C5EFEE04256}"/>
              </c:ext>
            </c:extLst>
          </c:dPt>
          <c:dLbls>
            <c:dLbl>
              <c:idx val="0"/>
              <c:layout>
                <c:manualLayout>
                  <c:x val="-2.4687180334456209E-2"/>
                  <c:y val="-4.9189873417721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A2-48D3-80F2-6C5EFEE04256}"/>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Sheet1!$C$2:$C$4</c:f>
              <c:numCache>
                <c:formatCode>0%</c:formatCode>
                <c:ptCount val="3"/>
                <c:pt idx="0">
                  <c:v>0.35</c:v>
                </c:pt>
                <c:pt idx="1">
                  <c:v>0.28999999999999998</c:v>
                </c:pt>
                <c:pt idx="2">
                  <c:v>0.25</c:v>
                </c:pt>
              </c:numCache>
            </c:numRef>
          </c:val>
          <c:smooth val="0"/>
          <c:extLst>
            <c:ext xmlns:c16="http://schemas.microsoft.com/office/drawing/2014/chart" uri="{C3380CC4-5D6E-409C-BE32-E72D297353CC}">
              <c16:uniqueId val="{0000000E-C3A2-48D3-80F2-6C5EFEE04256}"/>
            </c:ext>
          </c:extLst>
        </c:ser>
        <c:ser>
          <c:idx val="2"/>
          <c:order val="2"/>
          <c:tx>
            <c:strRef>
              <c:f>Sheet1!$D$1</c:f>
              <c:strCache>
                <c:ptCount val="1"/>
                <c:pt idx="0">
                  <c:v>Non-Dem</c:v>
                </c:pt>
              </c:strCache>
            </c:strRef>
          </c:tx>
          <c:spPr>
            <a:ln>
              <a:solidFill>
                <a:srgbClr val="C00000"/>
              </a:solidFill>
            </a:ln>
          </c:spPr>
          <c:marker>
            <c:spPr>
              <a:solidFill>
                <a:srgbClr val="C00000"/>
              </a:solidFill>
              <a:ln>
                <a:solidFill>
                  <a:srgbClr val="C00000"/>
                </a:solidFill>
              </a:ln>
            </c:spPr>
          </c:marker>
          <c:dLbls>
            <c:dLbl>
              <c:idx val="0"/>
              <c:layout>
                <c:manualLayout>
                  <c:x val="-8.1534537392008739E-3"/>
                  <c:y val="-5.2987341772151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94-455B-8D93-0D98E8FE0FCF}"/>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Sheet1!$D$2:$D$4</c:f>
              <c:numCache>
                <c:formatCode>0%</c:formatCode>
                <c:ptCount val="3"/>
                <c:pt idx="0">
                  <c:v>0.05</c:v>
                </c:pt>
                <c:pt idx="1">
                  <c:v>7.0000000000000007E-2</c:v>
                </c:pt>
                <c:pt idx="2">
                  <c:v>7.0000000000000007E-2</c:v>
                </c:pt>
              </c:numCache>
            </c:numRef>
          </c:val>
          <c:smooth val="0"/>
          <c:extLst>
            <c:ext xmlns:c16="http://schemas.microsoft.com/office/drawing/2014/chart" uri="{C3380CC4-5D6E-409C-BE32-E72D297353CC}">
              <c16:uniqueId val="{00000007-8894-455B-8D93-0D98E8FE0FCF}"/>
            </c:ext>
          </c:extLst>
        </c:ser>
        <c:dLbls>
          <c:showLegendKey val="0"/>
          <c:showVal val="1"/>
          <c:showCatName val="0"/>
          <c:showSerName val="0"/>
          <c:showPercent val="0"/>
          <c:showBubbleSize val="0"/>
        </c:dLbls>
        <c:marker val="1"/>
        <c:smooth val="0"/>
        <c:axId val="77347072"/>
        <c:axId val="77365248"/>
      </c:lineChart>
      <c:catAx>
        <c:axId val="77347072"/>
        <c:scaling>
          <c:orientation val="minMax"/>
        </c:scaling>
        <c:delete val="0"/>
        <c:axPos val="b"/>
        <c:numFmt formatCode="General" sourceLinked="1"/>
        <c:majorTickMark val="out"/>
        <c:minorTickMark val="none"/>
        <c:tickLblPos val="nextTo"/>
        <c:spPr>
          <a:ln w="3130">
            <a:solidFill>
              <a:schemeClr val="tx1"/>
            </a:solidFill>
            <a:prstDash val="solid"/>
          </a:ln>
        </c:spPr>
        <c:txPr>
          <a:bodyPr rot="-2700000" vert="horz"/>
          <a:lstStyle/>
          <a:p>
            <a:pPr>
              <a:defRPr sz="1183" b="0" i="0" u="none" strike="noStrike" baseline="0">
                <a:solidFill>
                  <a:schemeClr val="tx1"/>
                </a:solidFill>
                <a:latin typeface="Times New Roman"/>
                <a:ea typeface="Times New Roman"/>
                <a:cs typeface="Times New Roman"/>
              </a:defRPr>
            </a:pPr>
            <a:endParaRPr lang="en-US"/>
          </a:p>
        </c:txPr>
        <c:crossAx val="77365248"/>
        <c:crosses val="autoZero"/>
        <c:auto val="1"/>
        <c:lblAlgn val="ctr"/>
        <c:lblOffset val="100"/>
        <c:tickLblSkip val="1"/>
        <c:tickMarkSkip val="1"/>
        <c:noMultiLvlLbl val="1"/>
      </c:catAx>
      <c:valAx>
        <c:axId val="77365248"/>
        <c:scaling>
          <c:orientation val="minMax"/>
          <c:max val="1"/>
          <c:min val="0"/>
        </c:scaling>
        <c:delete val="0"/>
        <c:axPos val="l"/>
        <c:numFmt formatCode="0%" sourceLinked="0"/>
        <c:majorTickMark val="out"/>
        <c:minorTickMark val="none"/>
        <c:tickLblPos val="nextTo"/>
        <c:spPr>
          <a:ln w="3130">
            <a:solidFill>
              <a:schemeClr val="tx1"/>
            </a:solidFill>
            <a:prstDash val="solid"/>
          </a:ln>
        </c:spPr>
        <c:txPr>
          <a:bodyPr rot="0" vert="horz"/>
          <a:lstStyle/>
          <a:p>
            <a:pPr>
              <a:defRPr sz="1183" b="0" i="0" u="none" strike="noStrike" baseline="0">
                <a:solidFill>
                  <a:schemeClr val="tx1"/>
                </a:solidFill>
                <a:latin typeface="Times New Roman"/>
                <a:ea typeface="Times New Roman"/>
                <a:cs typeface="Times New Roman"/>
              </a:defRPr>
            </a:pPr>
            <a:endParaRPr lang="en-US"/>
          </a:p>
        </c:txPr>
        <c:crossAx val="77347072"/>
        <c:crosses val="autoZero"/>
        <c:crossBetween val="midCat"/>
        <c:majorUnit val="0.2"/>
      </c:valAx>
      <c:spPr>
        <a:noFill/>
        <a:ln w="25039">
          <a:noFill/>
        </a:ln>
      </c:spPr>
    </c:plotArea>
    <c:plotVisOnly val="1"/>
    <c:dispBlanksAs val="span"/>
    <c:showDLblsOverMax val="1"/>
  </c:chart>
  <c:spPr>
    <a:noFill/>
    <a:ln>
      <a:noFill/>
    </a:ln>
  </c:spPr>
  <c:txPr>
    <a:bodyPr/>
    <a:lstStyle/>
    <a:p>
      <a:pPr>
        <a:defRPr sz="155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rgbClr val="FF00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rgbClr val="0070C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Sheet1!$A$2:$A$5</c:f>
              <c:strCache>
                <c:ptCount val="4"/>
                <c:pt idx="0">
                  <c:v>Often</c:v>
                </c:pt>
                <c:pt idx="1">
                  <c:v>Sometimes</c:v>
                </c:pt>
                <c:pt idx="2">
                  <c:v>Seldom</c:v>
                </c:pt>
                <c:pt idx="3">
                  <c:v>Never</c:v>
                </c:pt>
              </c:strCache>
            </c:strRef>
          </c:cat>
          <c:val>
            <c:numRef>
              <c:f>Sheet1!$B$2:$B$5</c:f>
              <c:numCache>
                <c:formatCode>0%</c:formatCode>
                <c:ptCount val="4"/>
                <c:pt idx="0">
                  <c:v>0.108</c:v>
                </c:pt>
                <c:pt idx="1">
                  <c:v>0.36299999999999999</c:v>
                </c:pt>
                <c:pt idx="2">
                  <c:v>0.22</c:v>
                </c:pt>
                <c:pt idx="3" formatCode="0.0%">
                  <c:v>0.28100000000000003</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Sheet1!$A$2:$A$5</c:f>
              <c:strCache>
                <c:ptCount val="4"/>
                <c:pt idx="0">
                  <c:v>Often</c:v>
                </c:pt>
                <c:pt idx="1">
                  <c:v>Sometimes</c:v>
                </c:pt>
                <c:pt idx="2">
                  <c:v>Seldom</c:v>
                </c:pt>
                <c:pt idx="3">
                  <c:v>Never</c:v>
                </c:pt>
              </c:strCache>
            </c:strRef>
          </c:cat>
          <c:val>
            <c:numRef>
              <c:f>Sheet1!$C$2:$C$5</c:f>
              <c:numCache>
                <c:formatCode>0%</c:formatCode>
                <c:ptCount val="4"/>
                <c:pt idx="0">
                  <c:v>0</c:v>
                </c:pt>
                <c:pt idx="1">
                  <c:v>0</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3.0414683578895694E-3"/>
                  <c:y val="3.86230443040407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Often</c:v>
                </c:pt>
                <c:pt idx="1">
                  <c:v>Sometimes</c:v>
                </c:pt>
                <c:pt idx="2">
                  <c:v>Seldom</c:v>
                </c:pt>
                <c:pt idx="3">
                  <c:v>Never</c:v>
                </c:pt>
              </c:strCache>
            </c:strRef>
          </c:cat>
          <c:val>
            <c:numRef>
              <c:f>Sheet1!$D$2:$D$5</c:f>
              <c:numCache>
                <c:formatCode>0%</c:formatCode>
                <c:ptCount val="4"/>
                <c:pt idx="0">
                  <c:v>0.108</c:v>
                </c:pt>
                <c:pt idx="1">
                  <c:v>0.36299999999999999</c:v>
                </c:pt>
                <c:pt idx="2">
                  <c:v>0.22</c:v>
                </c:pt>
                <c:pt idx="3">
                  <c:v>0.28100000000000003</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rgbClr val="FF00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rgbClr val="0070C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Sheet1!$A$2:$A$5</c:f>
              <c:strCache>
                <c:ptCount val="4"/>
                <c:pt idx="0">
                  <c:v>Often</c:v>
                </c:pt>
                <c:pt idx="1">
                  <c:v>Sometimes</c:v>
                </c:pt>
                <c:pt idx="2">
                  <c:v>Seldom</c:v>
                </c:pt>
                <c:pt idx="3">
                  <c:v>Never</c:v>
                </c:pt>
              </c:strCache>
            </c:strRef>
          </c:cat>
          <c:val>
            <c:numRef>
              <c:f>Sheet1!$B$2:$B$5</c:f>
              <c:numCache>
                <c:formatCode>0%</c:formatCode>
                <c:ptCount val="4"/>
                <c:pt idx="0">
                  <c:v>8.7999999999999995E-2</c:v>
                </c:pt>
                <c:pt idx="1">
                  <c:v>0.26</c:v>
                </c:pt>
                <c:pt idx="2">
                  <c:v>0.17</c:v>
                </c:pt>
                <c:pt idx="3" formatCode="0.0%">
                  <c:v>0.44</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Sheet1!$A$2:$A$5</c:f>
              <c:strCache>
                <c:ptCount val="4"/>
                <c:pt idx="0">
                  <c:v>Often</c:v>
                </c:pt>
                <c:pt idx="1">
                  <c:v>Sometimes</c:v>
                </c:pt>
                <c:pt idx="2">
                  <c:v>Seldom</c:v>
                </c:pt>
                <c:pt idx="3">
                  <c:v>Never</c:v>
                </c:pt>
              </c:strCache>
            </c:strRef>
          </c:cat>
          <c:val>
            <c:numRef>
              <c:f>Sheet1!$C$2:$C$5</c:f>
              <c:numCache>
                <c:formatCode>0%</c:formatCode>
                <c:ptCount val="4"/>
                <c:pt idx="0">
                  <c:v>0</c:v>
                </c:pt>
                <c:pt idx="1">
                  <c:v>0</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1.4938628652107577E-4"/>
                  <c:y val="1.9627986137967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Often</c:v>
                </c:pt>
                <c:pt idx="1">
                  <c:v>Sometimes</c:v>
                </c:pt>
                <c:pt idx="2">
                  <c:v>Seldom</c:v>
                </c:pt>
                <c:pt idx="3">
                  <c:v>Never</c:v>
                </c:pt>
              </c:strCache>
            </c:strRef>
          </c:cat>
          <c:val>
            <c:numRef>
              <c:f>Sheet1!$D$2:$D$5</c:f>
              <c:numCache>
                <c:formatCode>0%</c:formatCode>
                <c:ptCount val="4"/>
                <c:pt idx="0">
                  <c:v>8.7999999999999995E-2</c:v>
                </c:pt>
                <c:pt idx="1">
                  <c:v>0.26</c:v>
                </c:pt>
                <c:pt idx="2">
                  <c:v>0.17</c:v>
                </c:pt>
                <c:pt idx="3">
                  <c:v>0.44</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Worries the most</c:v>
                </c:pt>
              </c:strCache>
            </c:strRef>
          </c:tx>
          <c:spPr>
            <a:ln w="37933">
              <a:solidFill>
                <a:srgbClr val="006600"/>
              </a:solidFill>
              <a:prstDash val="solid"/>
            </a:ln>
          </c:spPr>
          <c:marker>
            <c:symbol val="diamond"/>
            <c:size val="6"/>
            <c:spPr>
              <a:solidFill>
                <a:srgbClr val="00B050"/>
              </a:solidFill>
              <a:ln w="38100">
                <a:solidFill>
                  <a:srgbClr val="006600"/>
                </a:solidFill>
                <a:prstDash val="solid"/>
              </a:ln>
            </c:spPr>
          </c:marker>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200" b="1" i="0" u="none" strike="noStrike" baseline="0">
                    <a:solidFill>
                      <a:srgbClr val="0066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2017</c:v>
                </c:pt>
                <c:pt idx="1">
                  <c:v>2021</c:v>
                </c:pt>
              </c:strCache>
            </c:strRef>
          </c:cat>
          <c:val>
            <c:numRef>
              <c:f>Sheet1!$B$2:$B$3</c:f>
              <c:numCache>
                <c:formatCode>0%</c:formatCode>
                <c:ptCount val="2"/>
                <c:pt idx="0">
                  <c:v>0.24</c:v>
                </c:pt>
                <c:pt idx="1">
                  <c:v>0.48</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Favorable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0"/>
            <c:marker>
              <c:spPr>
                <a:solidFill>
                  <a:srgbClr val="006600"/>
                </a:solidFill>
                <a:ln w="38100">
                  <a:solidFill>
                    <a:srgbClr val="00B050"/>
                  </a:solidFill>
                  <a:prstDash val="solid"/>
                </a:ln>
              </c:spPr>
            </c:marker>
            <c:bubble3D val="0"/>
            <c:extLst>
              <c:ext xmlns:c16="http://schemas.microsoft.com/office/drawing/2014/chart" uri="{C3380CC4-5D6E-409C-BE32-E72D297353CC}">
                <c16:uniqueId val="{00000000-403C-4E0C-873D-A4D764DC8311}"/>
              </c:ext>
            </c:extLst>
          </c:dPt>
          <c:dPt>
            <c:idx val="1"/>
            <c:marker>
              <c:spPr>
                <a:solidFill>
                  <a:srgbClr val="006600"/>
                </a:solidFill>
                <a:ln w="38100">
                  <a:solidFill>
                    <a:srgbClr val="006600"/>
                  </a:solidFill>
                  <a:prstDash val="solid"/>
                </a:ln>
              </c:spPr>
            </c:marker>
            <c:bubble3D val="0"/>
            <c:spPr>
              <a:ln w="37933">
                <a:solidFill>
                  <a:srgbClr val="006600"/>
                </a:solidFill>
                <a:prstDash val="solid"/>
              </a:ln>
            </c:spPr>
            <c:extLst>
              <c:ext xmlns:c16="http://schemas.microsoft.com/office/drawing/2014/chart" uri="{C3380CC4-5D6E-409C-BE32-E72D297353CC}">
                <c16:uniqueId val="{00000001-403C-4E0C-873D-A4D764DC8311}"/>
              </c:ext>
            </c:extLst>
          </c:dPt>
          <c:dLbls>
            <c:dLbl>
              <c:idx val="0"/>
              <c:layout>
                <c:manualLayout>
                  <c:x val="-2.0806680764256243E-2"/>
                  <c:y val="-6.8602082894208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2"/>
              <c:layout>
                <c:manualLayout>
                  <c:x val="-1.0225392071263958E-16"/>
                  <c:y val="-7.53008493852800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5D-5744-8D83-742AE3DA5740}"/>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200" b="1" i="0" u="none" strike="noStrike" baseline="0">
                    <a:solidFill>
                      <a:srgbClr val="0066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2017</c:v>
                </c:pt>
                <c:pt idx="1">
                  <c:v>2021</c:v>
                </c:pt>
              </c:strCache>
            </c:strRef>
          </c:cat>
          <c:val>
            <c:numRef>
              <c:f>Sheet1!$B$2:$B$3</c:f>
              <c:numCache>
                <c:formatCode>0%</c:formatCode>
                <c:ptCount val="2"/>
                <c:pt idx="0">
                  <c:v>0.68</c:v>
                </c:pt>
                <c:pt idx="1">
                  <c:v>0.81</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569088"/>
        <c:axId val="146570624"/>
      </c:lineChart>
      <c:catAx>
        <c:axId val="146569088"/>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570624"/>
        <c:crosses val="autoZero"/>
        <c:auto val="1"/>
        <c:lblAlgn val="ctr"/>
        <c:lblOffset val="100"/>
        <c:tickLblSkip val="1"/>
        <c:tickMarkSkip val="1"/>
        <c:noMultiLvlLbl val="0"/>
      </c:catAx>
      <c:valAx>
        <c:axId val="146570624"/>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569088"/>
        <c:crosses val="autoZero"/>
        <c:crossBetween val="midCat"/>
        <c:majorUnit val="0.2"/>
      </c:valAx>
      <c:spPr>
        <a:noFill/>
        <a:ln w="25400">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03636829071877E-2"/>
          <c:y val="2.3761571487913766E-3"/>
          <c:w val="0.98459636317092813"/>
          <c:h val="0.88745948800040197"/>
        </c:manualLayout>
      </c:layout>
      <c:barChart>
        <c:barDir val="bar"/>
        <c:grouping val="stacked"/>
        <c:varyColors val="0"/>
        <c:ser>
          <c:idx val="0"/>
          <c:order val="0"/>
          <c:tx>
            <c:strRef>
              <c:f>Sheet1!$I$1</c:f>
              <c:strCache>
                <c:ptCount val="1"/>
                <c:pt idx="0">
                  <c:v>Most Often</c:v>
                </c:pt>
              </c:strCache>
            </c:strRef>
          </c:tx>
          <c:spPr>
            <a:solidFill>
              <a:srgbClr val="00863D"/>
            </a:solidFill>
            <a:ln>
              <a:solidFill>
                <a:schemeClr val="tx1"/>
              </a:solidFill>
            </a:ln>
            <a:scene3d>
              <a:camera prst="orthographicFront"/>
              <a:lightRig rig="threePt" dir="t"/>
            </a:scene3d>
            <a:sp3d/>
          </c:spPr>
          <c:invertIfNegative val="0"/>
          <c:dLbls>
            <c:dLbl>
              <c:idx val="0"/>
              <c:layout>
                <c:manualLayout>
                  <c:x val="1.0962971499426195E-2"/>
                  <c:y val="2.1837929392370297E-3"/>
                </c:manualLayout>
              </c:layout>
              <c:numFmt formatCode="0%" sourceLinked="0"/>
              <c:spPr/>
              <c:txPr>
                <a:bodyPr anchor="ctr" anchorCtr="0"/>
                <a:lstStyle/>
                <a:p>
                  <a:pPr>
                    <a:defRPr sz="1800" b="1">
                      <a:solidFill>
                        <a:schemeClr val="bg1"/>
                      </a:solidFill>
                      <a:latin typeface="Times New Roman" pitchFamily="18" charset="0"/>
                      <a:cs typeface="Times New Roman"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9A-4587-8659-85F5A9746627}"/>
                </c:ext>
              </c:extLst>
            </c:dLbl>
            <c:dLbl>
              <c:idx val="2"/>
              <c:delete val="1"/>
              <c:extLst>
                <c:ext xmlns:c15="http://schemas.microsoft.com/office/drawing/2012/chart" uri="{CE6537A1-D6FC-4f65-9D91-7224C49458BB}">
                  <c15:layout>
                    <c:manualLayout>
                      <c:w val="5.7028246945926724E-2"/>
                      <c:h val="5.6307250296668075E-2"/>
                    </c:manualLayout>
                  </c15:layout>
                </c:ext>
                <c:ext xmlns:c16="http://schemas.microsoft.com/office/drawing/2014/chart" uri="{C3380CC4-5D6E-409C-BE32-E72D297353CC}">
                  <c16:uniqueId val="{00000002-005D-4600-A5F2-C7042F41D78F}"/>
                </c:ext>
              </c:extLst>
            </c:dLbl>
            <c:dLbl>
              <c:idx val="3"/>
              <c:delete val="1"/>
              <c:extLst>
                <c:ext xmlns:c15="http://schemas.microsoft.com/office/drawing/2012/chart" uri="{CE6537A1-D6FC-4f65-9D91-7224C49458BB}"/>
                <c:ext xmlns:c16="http://schemas.microsoft.com/office/drawing/2014/chart" uri="{C3380CC4-5D6E-409C-BE32-E72D297353CC}">
                  <c16:uniqueId val="{00000000-3640-E746-B998-91574ECB876C}"/>
                </c:ext>
              </c:extLst>
            </c:dLbl>
            <c:dLbl>
              <c:idx val="4"/>
              <c:delete val="1"/>
              <c:extLst>
                <c:ext xmlns:c15="http://schemas.microsoft.com/office/drawing/2012/chart" uri="{CE6537A1-D6FC-4f65-9D91-7224C49458BB}"/>
                <c:ext xmlns:c16="http://schemas.microsoft.com/office/drawing/2014/chart" uri="{C3380CC4-5D6E-409C-BE32-E72D297353CC}">
                  <c16:uniqueId val="{00000003-005D-4600-A5F2-C7042F41D78F}"/>
                </c:ext>
              </c:extLst>
            </c:dLbl>
            <c:dLbl>
              <c:idx val="5"/>
              <c:delete val="1"/>
              <c:extLst>
                <c:ext xmlns:c15="http://schemas.microsoft.com/office/drawing/2012/chart" uri="{CE6537A1-D6FC-4f65-9D91-7224C49458BB}"/>
                <c:ext xmlns:c16="http://schemas.microsoft.com/office/drawing/2014/chart" uri="{C3380CC4-5D6E-409C-BE32-E72D297353CC}">
                  <c16:uniqueId val="{00000001-B1BC-46FD-A9EC-2002DA32DFC2}"/>
                </c:ext>
              </c:extLst>
            </c:dLbl>
            <c:spPr>
              <a:noFill/>
              <a:ln>
                <a:noFill/>
              </a:ln>
              <a:effectLst/>
            </c:spPr>
            <c:txPr>
              <a:bodyPr anchor="ctr" anchorCtr="0"/>
              <a:lstStyle/>
              <a:p>
                <a:pPr>
                  <a:defRPr sz="1800" b="1">
                    <a:solidFill>
                      <a:schemeClr val="bg1"/>
                    </a:solidFill>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Sheet1!$H$2:$H$7</c:f>
              <c:strCache>
                <c:ptCount val="6"/>
                <c:pt idx="0">
                  <c:v>email</c:v>
                </c:pt>
                <c:pt idx="1">
                  <c:v>Web</c:v>
                </c:pt>
                <c:pt idx="2">
                  <c:v>Clicking on a link from a text or sms</c:v>
                </c:pt>
                <c:pt idx="3">
                  <c:v>post</c:v>
                </c:pt>
                <c:pt idx="4">
                  <c:v>social media</c:v>
                </c:pt>
                <c:pt idx="5">
                  <c:v>banner ad</c:v>
                </c:pt>
              </c:strCache>
            </c:strRef>
          </c:cat>
          <c:val>
            <c:numRef>
              <c:f>Sheet1!$I$2:$I$7</c:f>
              <c:numCache>
                <c:formatCode>0%</c:formatCode>
                <c:ptCount val="6"/>
                <c:pt idx="0">
                  <c:v>0.46</c:v>
                </c:pt>
                <c:pt idx="1">
                  <c:v>0.31</c:v>
                </c:pt>
                <c:pt idx="2">
                  <c:v>0.02</c:v>
                </c:pt>
                <c:pt idx="3">
                  <c:v>0.01</c:v>
                </c:pt>
                <c:pt idx="4">
                  <c:v>0.03</c:v>
                </c:pt>
                <c:pt idx="5">
                  <c:v>0</c:v>
                </c:pt>
              </c:numCache>
            </c:numRef>
          </c:val>
          <c:extLst>
            <c:ext xmlns:c16="http://schemas.microsoft.com/office/drawing/2014/chart" uri="{C3380CC4-5D6E-409C-BE32-E72D297353CC}">
              <c16:uniqueId val="{00000001-0A6A-4916-817B-4CC7E23A04D3}"/>
            </c:ext>
          </c:extLst>
        </c:ser>
        <c:ser>
          <c:idx val="1"/>
          <c:order val="1"/>
          <c:tx>
            <c:strRef>
              <c:f>Sheet1!$J$1</c:f>
              <c:strCache>
                <c:ptCount val="1"/>
                <c:pt idx="0">
                  <c:v>Second most often</c:v>
                </c:pt>
              </c:strCache>
            </c:strRef>
          </c:tx>
          <c:spPr>
            <a:solidFill>
              <a:srgbClr val="92D050"/>
            </a:solidFill>
            <a:ln>
              <a:solidFill>
                <a:schemeClr val="tx1"/>
              </a:solidFill>
            </a:ln>
            <a:scene3d>
              <a:camera prst="orthographicFront"/>
              <a:lightRig rig="threePt" dir="t"/>
            </a:scene3d>
            <a:sp3d/>
          </c:spPr>
          <c:invertIfNegative val="0"/>
          <c:dLbls>
            <c:dLbl>
              <c:idx val="0"/>
              <c:layout>
                <c:manualLayout>
                  <c:x val="0.12917239413029497"/>
                  <c:y val="6.838937282996122E-3"/>
                </c:manualLayout>
              </c:layout>
              <c:tx>
                <c:rich>
                  <a:bodyPr/>
                  <a:lstStyle/>
                  <a:p>
                    <a:r>
                      <a:rPr lang="en-US" dirty="0"/>
                      <a:t>66%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640-E746-B998-91574ECB876C}"/>
                </c:ext>
              </c:extLst>
            </c:dLbl>
            <c:dLbl>
              <c:idx val="1"/>
              <c:layout>
                <c:manualLayout>
                  <c:x val="0.13733065060168212"/>
                  <c:y val="4.5592915219974149E-3"/>
                </c:manualLayout>
              </c:layout>
              <c:tx>
                <c:rich>
                  <a:bodyPr/>
                  <a:lstStyle/>
                  <a:p>
                    <a:r>
                      <a:rPr lang="en-US" dirty="0"/>
                      <a:t>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640-E746-B998-91574ECB876C}"/>
                </c:ext>
              </c:extLst>
            </c:dLbl>
            <c:dLbl>
              <c:idx val="2"/>
              <c:layout>
                <c:manualLayout>
                  <c:x val="7.7259224102701529E-2"/>
                  <c:y val="-4.5582145240001346E-3"/>
                </c:manualLayout>
              </c:layout>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05D-4600-A5F2-C7042F41D78F}"/>
                </c:ext>
              </c:extLst>
            </c:dLbl>
            <c:dLbl>
              <c:idx val="3"/>
              <c:layout>
                <c:manualLayout>
                  <c:x val="7.0704889418687827E-2"/>
                  <c:y val="8.3586045643487328E-17"/>
                </c:manualLayout>
              </c:layout>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640-E746-B998-91574ECB876C}"/>
                </c:ext>
              </c:extLst>
            </c:dLbl>
            <c:dLbl>
              <c:idx val="4"/>
              <c:layout>
                <c:manualLayout>
                  <c:x val="5.0309248240220171E-2"/>
                  <c:y val="-6.8387577833299018E-3"/>
                </c:manualLayout>
              </c:layout>
              <c:tx>
                <c:rich>
                  <a:bodyPr/>
                  <a:lstStyle/>
                  <a:p>
                    <a:r>
                      <a:rPr lang="en-US" dirty="0"/>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05D-4600-A5F2-C7042F41D78F}"/>
                </c:ext>
              </c:extLst>
            </c:dLbl>
            <c:dLbl>
              <c:idx val="5"/>
              <c:layout>
                <c:manualLayout>
                  <c:x val="3.9431572945037435E-2"/>
                  <c:y val="1.5957699826657172E-2"/>
                </c:manualLayout>
              </c:layout>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640-E746-B998-91574ECB876C}"/>
                </c:ext>
              </c:extLst>
            </c:dLbl>
            <c:spPr>
              <a:noFill/>
              <a:ln>
                <a:noFill/>
              </a:ln>
              <a:effectLst/>
            </c:spPr>
            <c:txPr>
              <a:bodyPr/>
              <a:lstStyle/>
              <a:p>
                <a:pPr>
                  <a:defRPr sz="1800" b="1">
                    <a:solidFill>
                      <a:schemeClr val="tx1"/>
                    </a:solidFill>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Sheet1!$H$2:$H$7</c:f>
              <c:strCache>
                <c:ptCount val="6"/>
                <c:pt idx="0">
                  <c:v>email</c:v>
                </c:pt>
                <c:pt idx="1">
                  <c:v>Web</c:v>
                </c:pt>
                <c:pt idx="2">
                  <c:v>Clicking on a link from a text or sms</c:v>
                </c:pt>
                <c:pt idx="3">
                  <c:v>post</c:v>
                </c:pt>
                <c:pt idx="4">
                  <c:v>social media</c:v>
                </c:pt>
                <c:pt idx="5">
                  <c:v>banner ad</c:v>
                </c:pt>
              </c:strCache>
            </c:strRef>
          </c:cat>
          <c:val>
            <c:numRef>
              <c:f>Sheet1!$J$2:$J$7</c:f>
              <c:numCache>
                <c:formatCode>0%</c:formatCode>
                <c:ptCount val="6"/>
                <c:pt idx="0">
                  <c:v>0.2</c:v>
                </c:pt>
                <c:pt idx="1">
                  <c:v>0.21</c:v>
                </c:pt>
                <c:pt idx="2">
                  <c:v>9.2999999999999999E-2</c:v>
                </c:pt>
                <c:pt idx="3">
                  <c:v>0.08</c:v>
                </c:pt>
                <c:pt idx="4">
                  <c:v>4.5999999999999999E-2</c:v>
                </c:pt>
                <c:pt idx="5">
                  <c:v>0.02</c:v>
                </c:pt>
              </c:numCache>
            </c:numRef>
          </c:val>
          <c:extLst>
            <c:ext xmlns:c16="http://schemas.microsoft.com/office/drawing/2014/chart" uri="{C3380CC4-5D6E-409C-BE32-E72D297353CC}">
              <c16:uniqueId val="{00000002-0A6A-4916-817B-4CC7E23A04D3}"/>
            </c:ext>
          </c:extLst>
        </c:ser>
        <c:dLbls>
          <c:showLegendKey val="0"/>
          <c:showVal val="0"/>
          <c:showCatName val="0"/>
          <c:showSerName val="0"/>
          <c:showPercent val="0"/>
          <c:showBubbleSize val="0"/>
        </c:dLbls>
        <c:gapWidth val="48"/>
        <c:overlap val="100"/>
        <c:axId val="183005568"/>
        <c:axId val="183007104"/>
      </c:barChart>
      <c:catAx>
        <c:axId val="183005568"/>
        <c:scaling>
          <c:orientation val="maxMin"/>
        </c:scaling>
        <c:delete val="0"/>
        <c:axPos val="l"/>
        <c:numFmt formatCode="General" sourceLinked="1"/>
        <c:majorTickMark val="none"/>
        <c:minorTickMark val="none"/>
        <c:tickLblPos val="none"/>
        <c:crossAx val="183007104"/>
        <c:crosses val="autoZero"/>
        <c:auto val="1"/>
        <c:lblAlgn val="ctr"/>
        <c:lblOffset val="100"/>
        <c:noMultiLvlLbl val="0"/>
      </c:catAx>
      <c:valAx>
        <c:axId val="183007104"/>
        <c:scaling>
          <c:orientation val="minMax"/>
          <c:max val="1"/>
          <c:min val="0"/>
        </c:scaling>
        <c:delete val="1"/>
        <c:axPos val="b"/>
        <c:numFmt formatCode="0%" sourceLinked="0"/>
        <c:majorTickMark val="out"/>
        <c:minorTickMark val="none"/>
        <c:tickLblPos val="nextTo"/>
        <c:crossAx val="183005568"/>
        <c:crosses val="max"/>
        <c:crossBetween val="between"/>
        <c:majorUnit val="0.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05907134561509E-3"/>
          <c:y val="8.4645091573325639E-3"/>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rgbClr val="FF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accent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Sheet1!$A$2:$A$5</c:f>
              <c:strCache>
                <c:ptCount val="4"/>
                <c:pt idx="0">
                  <c:v>Less</c:v>
                </c:pt>
                <c:pt idx="1">
                  <c:v>Same</c:v>
                </c:pt>
                <c:pt idx="2">
                  <c:v>Shift Health</c:v>
                </c:pt>
                <c:pt idx="3">
                  <c:v>More</c:v>
                </c:pt>
              </c:strCache>
            </c:strRef>
          </c:cat>
          <c:val>
            <c:numRef>
              <c:f>Sheet1!$B$2:$B$5</c:f>
              <c:numCache>
                <c:formatCode>0%</c:formatCode>
                <c:ptCount val="4"/>
                <c:pt idx="0">
                  <c:v>7.0000000000000007E-2</c:v>
                </c:pt>
                <c:pt idx="1">
                  <c:v>0.24</c:v>
                </c:pt>
                <c:pt idx="2">
                  <c:v>0.06</c:v>
                </c:pt>
                <c:pt idx="3">
                  <c:v>0.32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Pt>
            <c:idx val="2"/>
            <c:invertIfNegative val="0"/>
            <c:bubble3D val="0"/>
            <c:spPr>
              <a:solidFill>
                <a:srgbClr val="E89494"/>
              </a:solidFill>
              <a:ln>
                <a:noFill/>
              </a:ln>
              <a:scene3d>
                <a:camera prst="orthographicFront"/>
                <a:lightRig rig="threePt" dir="t"/>
              </a:scene3d>
              <a:sp3d/>
            </c:spPr>
            <c:extLst>
              <c:ext xmlns:c16="http://schemas.microsoft.com/office/drawing/2014/chart" uri="{C3380CC4-5D6E-409C-BE32-E72D297353CC}">
                <c16:uniqueId val="{00000015-7C12-44FD-9E6D-A6AC7D6470D9}"/>
              </c:ext>
            </c:extLst>
          </c:dPt>
          <c:dPt>
            <c:idx val="3"/>
            <c:invertIfNegative val="0"/>
            <c:bubble3D val="0"/>
            <c:spPr>
              <a:solidFill>
                <a:schemeClr val="accent6">
                  <a:lumMod val="40000"/>
                  <a:lumOff val="60000"/>
                </a:schemeClr>
              </a:solidFill>
              <a:ln>
                <a:noFill/>
              </a:ln>
              <a:scene3d>
                <a:camera prst="orthographicFront"/>
                <a:lightRig rig="threePt" dir="t"/>
              </a:scene3d>
              <a:sp3d/>
            </c:spPr>
            <c:extLst>
              <c:ext xmlns:c16="http://schemas.microsoft.com/office/drawing/2014/chart" uri="{C3380CC4-5D6E-409C-BE32-E72D297353CC}">
                <c16:uniqueId val="{00000016-7C12-44FD-9E6D-A6AC7D6470D9}"/>
              </c:ext>
            </c:extLst>
          </c:dPt>
          <c:dLbls>
            <c:delete val="1"/>
          </c:dLbls>
          <c:cat>
            <c:strRef>
              <c:f>Sheet1!$A$2:$A$5</c:f>
              <c:strCache>
                <c:ptCount val="4"/>
                <c:pt idx="0">
                  <c:v>Less</c:v>
                </c:pt>
                <c:pt idx="1">
                  <c:v>Same</c:v>
                </c:pt>
                <c:pt idx="2">
                  <c:v>Shift Health</c:v>
                </c:pt>
                <c:pt idx="3">
                  <c:v>More</c:v>
                </c:pt>
              </c:strCache>
            </c:strRef>
          </c:cat>
          <c:val>
            <c:numRef>
              <c:f>Sheet1!$C$2:$C$5</c:f>
              <c:numCache>
                <c:formatCode>0%</c:formatCode>
                <c:ptCount val="4"/>
                <c:pt idx="0">
                  <c:v>0.04</c:v>
                </c:pt>
                <c:pt idx="1">
                  <c:v>0.13</c:v>
                </c:pt>
                <c:pt idx="2" formatCode="0.0%">
                  <c:v>0.02</c:v>
                </c:pt>
                <c:pt idx="3" formatCode="0.0%">
                  <c:v>0.05</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1.4938628652107577E-4"/>
                  <c:y val="-7.98800838986152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Less</c:v>
                </c:pt>
                <c:pt idx="1">
                  <c:v>Same</c:v>
                </c:pt>
                <c:pt idx="2">
                  <c:v>Shift Health</c:v>
                </c:pt>
                <c:pt idx="3">
                  <c:v>More</c:v>
                </c:pt>
              </c:strCache>
            </c:strRef>
          </c:cat>
          <c:val>
            <c:numRef>
              <c:f>Sheet1!$D$2:$D$5</c:f>
              <c:numCache>
                <c:formatCode>0%</c:formatCode>
                <c:ptCount val="4"/>
                <c:pt idx="0">
                  <c:v>0.11000000000000001</c:v>
                </c:pt>
                <c:pt idx="1">
                  <c:v>0.37</c:v>
                </c:pt>
                <c:pt idx="2">
                  <c:v>0.08</c:v>
                </c:pt>
                <c:pt idx="3">
                  <c:v>0.37</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99710791792863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rgbClr val="FF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accent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Sheet1!$A$2:$A$5</c:f>
              <c:strCache>
                <c:ptCount val="4"/>
                <c:pt idx="0">
                  <c:v>Less</c:v>
                </c:pt>
                <c:pt idx="1">
                  <c:v>Same</c:v>
                </c:pt>
                <c:pt idx="2">
                  <c:v>Shift Health</c:v>
                </c:pt>
                <c:pt idx="3">
                  <c:v>More</c:v>
                </c:pt>
              </c:strCache>
            </c:strRef>
          </c:cat>
          <c:val>
            <c:numRef>
              <c:f>Sheet1!$B$2:$B$5</c:f>
              <c:numCache>
                <c:formatCode>0%</c:formatCode>
                <c:ptCount val="4"/>
                <c:pt idx="0">
                  <c:v>7.0000000000000007E-2</c:v>
                </c:pt>
                <c:pt idx="1">
                  <c:v>0.32</c:v>
                </c:pt>
                <c:pt idx="2">
                  <c:v>0.08</c:v>
                </c:pt>
                <c:pt idx="3">
                  <c:v>0.22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Pt>
            <c:idx val="2"/>
            <c:invertIfNegative val="0"/>
            <c:bubble3D val="0"/>
            <c:spPr>
              <a:solidFill>
                <a:srgbClr val="E89494"/>
              </a:solidFill>
              <a:ln>
                <a:noFill/>
              </a:ln>
              <a:scene3d>
                <a:camera prst="orthographicFront"/>
                <a:lightRig rig="threePt" dir="t"/>
              </a:scene3d>
              <a:sp3d/>
            </c:spPr>
            <c:extLst>
              <c:ext xmlns:c16="http://schemas.microsoft.com/office/drawing/2014/chart" uri="{C3380CC4-5D6E-409C-BE32-E72D297353CC}">
                <c16:uniqueId val="{00000015-5FE9-4823-BB82-0083F016AA72}"/>
              </c:ext>
            </c:extLst>
          </c:dPt>
          <c:dPt>
            <c:idx val="3"/>
            <c:invertIfNegative val="0"/>
            <c:bubble3D val="0"/>
            <c:spPr>
              <a:solidFill>
                <a:schemeClr val="accent6">
                  <a:lumMod val="40000"/>
                  <a:lumOff val="60000"/>
                </a:schemeClr>
              </a:solidFill>
              <a:ln>
                <a:noFill/>
              </a:ln>
              <a:scene3d>
                <a:camera prst="orthographicFront"/>
                <a:lightRig rig="threePt" dir="t"/>
              </a:scene3d>
              <a:sp3d/>
            </c:spPr>
            <c:extLst>
              <c:ext xmlns:c16="http://schemas.microsoft.com/office/drawing/2014/chart" uri="{C3380CC4-5D6E-409C-BE32-E72D297353CC}">
                <c16:uniqueId val="{00000016-5FE9-4823-BB82-0083F016AA72}"/>
              </c:ext>
            </c:extLst>
          </c:dPt>
          <c:dLbls>
            <c:delete val="1"/>
          </c:dLbls>
          <c:cat>
            <c:strRef>
              <c:f>Sheet1!$A$2:$A$5</c:f>
              <c:strCache>
                <c:ptCount val="4"/>
                <c:pt idx="0">
                  <c:v>Less</c:v>
                </c:pt>
                <c:pt idx="1">
                  <c:v>Same</c:v>
                </c:pt>
                <c:pt idx="2">
                  <c:v>Shift Health</c:v>
                </c:pt>
                <c:pt idx="3">
                  <c:v>More</c:v>
                </c:pt>
              </c:strCache>
            </c:strRef>
          </c:cat>
          <c:val>
            <c:numRef>
              <c:f>Sheet1!$C$2:$C$5</c:f>
              <c:numCache>
                <c:formatCode>0%</c:formatCode>
                <c:ptCount val="4"/>
                <c:pt idx="0">
                  <c:v>0.04</c:v>
                </c:pt>
                <c:pt idx="1">
                  <c:v>0.09</c:v>
                </c:pt>
                <c:pt idx="2" formatCode="0.0%">
                  <c:v>0.04</c:v>
                </c:pt>
                <c:pt idx="3" formatCode="0.0%">
                  <c:v>0.05</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Less</c:v>
                </c:pt>
                <c:pt idx="1">
                  <c:v>Same</c:v>
                </c:pt>
                <c:pt idx="2">
                  <c:v>Shift Health</c:v>
                </c:pt>
                <c:pt idx="3">
                  <c:v>More</c:v>
                </c:pt>
              </c:strCache>
            </c:strRef>
          </c:cat>
          <c:val>
            <c:numRef>
              <c:f>Sheet1!$D$2:$D$5</c:f>
              <c:numCache>
                <c:formatCode>0%</c:formatCode>
                <c:ptCount val="4"/>
                <c:pt idx="0">
                  <c:v>0.12</c:v>
                </c:pt>
                <c:pt idx="1">
                  <c:v>0.41000000000000003</c:v>
                </c:pt>
                <c:pt idx="2">
                  <c:v>0.12</c:v>
                </c:pt>
                <c:pt idx="3">
                  <c:v>0.27</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0944944175928631E-2"/>
          <c:w val="0.83537969809989632"/>
          <c:h val="0.81945404798624422"/>
        </c:manualLayout>
      </c:layout>
      <c:lineChart>
        <c:grouping val="standard"/>
        <c:varyColors val="0"/>
        <c:ser>
          <c:idx val="0"/>
          <c:order val="0"/>
          <c:tx>
            <c:strRef>
              <c:f>Sheet1!$B$1</c:f>
              <c:strCache>
                <c:ptCount val="1"/>
                <c:pt idx="0">
                  <c:v>Increase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1"/>
            <c:bubble3D val="0"/>
            <c:extLst>
              <c:ext xmlns:c16="http://schemas.microsoft.com/office/drawing/2014/chart" uri="{C3380CC4-5D6E-409C-BE32-E72D297353CC}">
                <c16:uniqueId val="{00000001-24B3-462F-8217-F45A0F2C10D2}"/>
              </c:ext>
            </c:extLst>
          </c:dPt>
          <c:dPt>
            <c:idx val="2"/>
            <c:bubble3D val="0"/>
            <c:extLst>
              <c:ext xmlns:c16="http://schemas.microsoft.com/office/drawing/2014/chart" uri="{C3380CC4-5D6E-409C-BE32-E72D297353CC}">
                <c16:uniqueId val="{00000003-24B3-462F-8217-F45A0F2C10D2}"/>
              </c:ext>
            </c:extLst>
          </c:dPt>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B3-462F-8217-F45A0F2C10D2}"/>
                </c:ext>
              </c:extLst>
            </c:dLbl>
            <c:dLbl>
              <c:idx val="1"/>
              <c:layout>
                <c:manualLayout>
                  <c:x val="-6.9719387699084631E-2"/>
                  <c:y val="-4.2763256945354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B3-462F-8217-F45A0F2C10D2}"/>
                </c:ext>
              </c:extLst>
            </c:dLbl>
            <c:dLbl>
              <c:idx val="2"/>
              <c:layout>
                <c:manualLayout>
                  <c:x val="-5.2986734651304351E-2"/>
                  <c:y val="1.0348551520177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B3-462F-8217-F45A0F2C10D2}"/>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B3-462F-8217-F45A0F2C10D2}"/>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B3-462F-8217-F45A0F2C10D2}"/>
                </c:ext>
              </c:extLst>
            </c:dLbl>
            <c:numFmt formatCode="0%" sourceLinked="0"/>
            <c:spPr>
              <a:noFill/>
              <a:ln w="25289">
                <a:noFill/>
              </a:ln>
            </c:spPr>
            <c:txPr>
              <a:bodyPr/>
              <a:lstStyle/>
              <a:p>
                <a:pPr>
                  <a:defRPr sz="20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0.21</c:v>
                </c:pt>
                <c:pt idx="1">
                  <c:v>0.28999999999999998</c:v>
                </c:pt>
                <c:pt idx="2">
                  <c:v>0.06</c:v>
                </c:pt>
              </c:numCache>
            </c:numRef>
          </c:val>
          <c:smooth val="0"/>
          <c:extLst>
            <c:ext xmlns:c16="http://schemas.microsoft.com/office/drawing/2014/chart" uri="{C3380CC4-5D6E-409C-BE32-E72D297353CC}">
              <c16:uniqueId val="{00000007-24B3-462F-8217-F45A0F2C10D2}"/>
            </c:ext>
          </c:extLst>
        </c:ser>
        <c:ser>
          <c:idx val="1"/>
          <c:order val="1"/>
          <c:tx>
            <c:strRef>
              <c:f>Sheet1!$C$1</c:f>
              <c:strCache>
                <c:ptCount val="1"/>
                <c:pt idx="0">
                  <c:v>Decrease</c:v>
                </c:pt>
              </c:strCache>
            </c:strRef>
          </c:tx>
          <c:spPr>
            <a:ln w="37933">
              <a:solidFill>
                <a:srgbClr val="FF0000"/>
              </a:solidFill>
              <a:prstDash val="solid"/>
            </a:ln>
          </c:spPr>
          <c:marker>
            <c:symbol val="square"/>
            <c:size val="6"/>
            <c:spPr>
              <a:solidFill>
                <a:srgbClr val="FF0000"/>
              </a:solidFill>
              <a:ln w="38100">
                <a:solidFill>
                  <a:srgbClr val="FF0000"/>
                </a:solidFill>
                <a:prstDash val="solid"/>
              </a:ln>
            </c:spPr>
          </c:marker>
          <c:dLbls>
            <c:dLbl>
              <c:idx val="0"/>
              <c:layout>
                <c:manualLayout>
                  <c:x val="-5.5775510159267625E-3"/>
                  <c:y val="-3.0231426360159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B3-462F-8217-F45A0F2C10D2}"/>
                </c:ext>
              </c:extLst>
            </c:dLbl>
            <c:dLbl>
              <c:idx val="1"/>
              <c:layout>
                <c:manualLayout>
                  <c:x val="-5.0197959143340867E-2"/>
                  <c:y val="-3.79832776001387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B3-462F-8217-F45A0F2C10D2}"/>
                </c:ext>
              </c:extLst>
            </c:dLbl>
            <c:dLbl>
              <c:idx val="2"/>
              <c:layout>
                <c:manualLayout>
                  <c:x val="-1.3943877539817009E-2"/>
                  <c:y val="-4.57347219294726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B3-462F-8217-F45A0F2C10D2}"/>
                </c:ext>
              </c:extLst>
            </c:dLbl>
            <c:numFmt formatCode="0%" sourceLinked="0"/>
            <c:spPr>
              <a:noFill/>
              <a:ln w="25289">
                <a:noFill/>
              </a:ln>
            </c:spPr>
            <c:txPr>
              <a:bodyPr/>
              <a:lstStyle/>
              <a:p>
                <a:pPr>
                  <a:defRPr sz="2000" b="1" i="0" u="none" strike="noStrike" baseline="0">
                    <a:solidFill>
                      <a:srgbClr val="FF00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0.06</c:v>
                </c:pt>
                <c:pt idx="1">
                  <c:v>0.03</c:v>
                </c:pt>
                <c:pt idx="2">
                  <c:v>0.14000000000000001</c:v>
                </c:pt>
              </c:numCache>
            </c:numRef>
          </c:val>
          <c:smooth val="0"/>
          <c:extLst>
            <c:ext xmlns:c16="http://schemas.microsoft.com/office/drawing/2014/chart" uri="{C3380CC4-5D6E-409C-BE32-E72D297353CC}">
              <c16:uniqueId val="{0000000B-24B3-462F-8217-F45A0F2C10D2}"/>
            </c:ext>
          </c:extLst>
        </c:ser>
        <c:ser>
          <c:idx val="2"/>
          <c:order val="2"/>
          <c:tx>
            <c:strRef>
              <c:f>Sheet1!$D$1</c:f>
              <c:strCache>
                <c:ptCount val="1"/>
                <c:pt idx="0">
                  <c:v>Same</c:v>
                </c:pt>
              </c:strCache>
            </c:strRef>
          </c:tx>
          <c:spPr>
            <a:ln>
              <a:solidFill>
                <a:srgbClr val="0070C0"/>
              </a:solidFill>
            </a:ln>
          </c:spPr>
          <c:marker>
            <c:spPr>
              <a:ln>
                <a:solidFill>
                  <a:srgbClr val="0070C0"/>
                </a:solidFill>
              </a:ln>
            </c:spPr>
          </c:marker>
          <c:dLbls>
            <c:spPr>
              <a:noFill/>
              <a:ln>
                <a:noFill/>
              </a:ln>
              <a:effectLst/>
            </c:spPr>
            <c:txPr>
              <a:bodyPr wrap="square" lIns="38100" tIns="19050" rIns="38100" bIns="19050" anchor="ctr">
                <a:spAutoFit/>
              </a:bodyPr>
              <a:lstStyle/>
              <a:p>
                <a:pPr>
                  <a:defRPr sz="2000">
                    <a:solidFill>
                      <a:srgbClr val="0070C0"/>
                    </a:solidFill>
                    <a:latin typeface="+mj-lt"/>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2007</c:v>
                </c:pt>
                <c:pt idx="1">
                  <c:v>2017</c:v>
                </c:pt>
                <c:pt idx="2">
                  <c:v>2021</c:v>
                </c:pt>
              </c:strCache>
            </c:strRef>
          </c:cat>
          <c:val>
            <c:numRef>
              <c:f>Sheet1!$D$2:$D$4</c:f>
              <c:numCache>
                <c:formatCode>0%</c:formatCode>
                <c:ptCount val="3"/>
                <c:pt idx="0">
                  <c:v>0.5</c:v>
                </c:pt>
                <c:pt idx="1">
                  <c:v>0.42</c:v>
                </c:pt>
                <c:pt idx="2">
                  <c:v>0.5</c:v>
                </c:pt>
              </c:numCache>
            </c:numRef>
          </c:val>
          <c:smooth val="0"/>
          <c:extLst>
            <c:ext xmlns:c16="http://schemas.microsoft.com/office/drawing/2014/chart" uri="{C3380CC4-5D6E-409C-BE32-E72D297353CC}">
              <c16:uniqueId val="{0000000F-24B3-462F-8217-F45A0F2C10D2}"/>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1"/>
        <c:axPos val="l"/>
        <c:numFmt formatCode="0%" sourceLinked="0"/>
        <c:majorTickMark val="out"/>
        <c:minorTickMark val="none"/>
        <c:tickLblPos val="nextTo"/>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59652786469828"/>
          <c:y val="2.1174816137425119E-2"/>
          <c:w val="0.83537969809989632"/>
          <c:h val="0.81945404798624422"/>
        </c:manualLayout>
      </c:layout>
      <c:lineChart>
        <c:grouping val="standard"/>
        <c:varyColors val="0"/>
        <c:ser>
          <c:idx val="0"/>
          <c:order val="0"/>
          <c:tx>
            <c:strRef>
              <c:f>Sheet1!$B$1</c:f>
              <c:strCache>
                <c:ptCount val="1"/>
                <c:pt idx="0">
                  <c:v>Increase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1"/>
            <c:bubble3D val="0"/>
            <c:extLst>
              <c:ext xmlns:c16="http://schemas.microsoft.com/office/drawing/2014/chart" uri="{C3380CC4-5D6E-409C-BE32-E72D297353CC}">
                <c16:uniqueId val="{00000001-403C-4E0C-873D-A4D764DC8311}"/>
              </c:ext>
            </c:extLst>
          </c:dPt>
          <c:dPt>
            <c:idx val="2"/>
            <c:bubble3D val="0"/>
            <c:extLst>
              <c:ext xmlns:c16="http://schemas.microsoft.com/office/drawing/2014/chart" uri="{C3380CC4-5D6E-409C-BE32-E72D297353CC}">
                <c16:uniqueId val="{00000005-4CD6-42E6-8160-2B68BBBFAA9B}"/>
              </c:ext>
            </c:extLst>
          </c:dPt>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0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0.12</c:v>
                </c:pt>
                <c:pt idx="1">
                  <c:v>0.16</c:v>
                </c:pt>
                <c:pt idx="2">
                  <c:v>0.06</c:v>
                </c:pt>
              </c:numCache>
            </c:numRef>
          </c:val>
          <c:smooth val="0"/>
          <c:extLst>
            <c:ext xmlns:c16="http://schemas.microsoft.com/office/drawing/2014/chart" uri="{C3380CC4-5D6E-409C-BE32-E72D297353CC}">
              <c16:uniqueId val="{00000004-403C-4E0C-873D-A4D764DC8311}"/>
            </c:ext>
          </c:extLst>
        </c:ser>
        <c:ser>
          <c:idx val="1"/>
          <c:order val="1"/>
          <c:tx>
            <c:strRef>
              <c:f>Sheet1!$C$1</c:f>
              <c:strCache>
                <c:ptCount val="1"/>
                <c:pt idx="0">
                  <c:v>Decrease</c:v>
                </c:pt>
              </c:strCache>
            </c:strRef>
          </c:tx>
          <c:spPr>
            <a:ln w="37933">
              <a:solidFill>
                <a:srgbClr val="FF0000"/>
              </a:solidFill>
              <a:prstDash val="solid"/>
            </a:ln>
          </c:spPr>
          <c:marker>
            <c:symbol val="square"/>
            <c:size val="6"/>
            <c:spPr>
              <a:solidFill>
                <a:srgbClr val="FF0000"/>
              </a:solidFill>
              <a:ln w="38100">
                <a:solidFill>
                  <a:srgbClr val="FF0000"/>
                </a:solidFill>
                <a:prstDash val="solid"/>
              </a:ln>
            </c:spPr>
          </c:marker>
          <c:dLbls>
            <c:dLbl>
              <c:idx val="0"/>
              <c:layout>
                <c:manualLayout>
                  <c:x val="5.5775510159267625E-3"/>
                  <c:y val="1.88623429426637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C-4E0C-873D-A4D764DC8311}"/>
                </c:ext>
              </c:extLst>
            </c:dLbl>
            <c:dLbl>
              <c:idx val="1"/>
              <c:layout>
                <c:manualLayout>
                  <c:x val="-1.1155102031853423E-2"/>
                  <c:y val="3.17815524617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3C-4E0C-873D-A4D764DC8311}"/>
                </c:ext>
              </c:extLst>
            </c:dLbl>
            <c:dLbl>
              <c:idx val="2"/>
              <c:layout>
                <c:manualLayout>
                  <c:x val="-2.2310204063707154E-2"/>
                  <c:y val="-3.53991915499307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CF-49B0-AD64-E5E232029967}"/>
                </c:ext>
              </c:extLst>
            </c:dLbl>
            <c:numFmt formatCode="0%" sourceLinked="0"/>
            <c:spPr>
              <a:noFill/>
              <a:ln w="25289">
                <a:noFill/>
              </a:ln>
            </c:spPr>
            <c:txPr>
              <a:bodyPr/>
              <a:lstStyle/>
              <a:p>
                <a:pPr>
                  <a:defRPr sz="2000" b="1" i="0" u="none" strike="noStrike" baseline="0">
                    <a:solidFill>
                      <a:srgbClr val="FF00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0.05</c:v>
                </c:pt>
                <c:pt idx="1">
                  <c:v>0.09</c:v>
                </c:pt>
                <c:pt idx="2">
                  <c:v>0.17</c:v>
                </c:pt>
              </c:numCache>
            </c:numRef>
          </c:val>
          <c:smooth val="0"/>
          <c:extLst>
            <c:ext xmlns:c16="http://schemas.microsoft.com/office/drawing/2014/chart" uri="{C3380CC4-5D6E-409C-BE32-E72D297353CC}">
              <c16:uniqueId val="{00000007-403C-4E0C-873D-A4D764DC8311}"/>
            </c:ext>
          </c:extLst>
        </c:ser>
        <c:ser>
          <c:idx val="2"/>
          <c:order val="2"/>
          <c:tx>
            <c:strRef>
              <c:f>Sheet1!$D$1</c:f>
              <c:strCache>
                <c:ptCount val="1"/>
                <c:pt idx="0">
                  <c:v>Same</c:v>
                </c:pt>
              </c:strCache>
            </c:strRef>
          </c:tx>
          <c:spPr>
            <a:ln>
              <a:solidFill>
                <a:srgbClr val="0070C0"/>
              </a:solidFill>
            </a:ln>
          </c:spPr>
          <c:marker>
            <c:spPr>
              <a:ln>
                <a:solidFill>
                  <a:srgbClr val="0070C0"/>
                </a:solidFill>
              </a:ln>
            </c:spPr>
          </c:marker>
          <c:dLbls>
            <c:dLbl>
              <c:idx val="0"/>
              <c:layout>
                <c:manualLayout>
                  <c:x val="-1.8127040801762005E-2"/>
                  <c:y val="5.0379403485271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D6-42E6-8160-2B68BBBFAA9B}"/>
                </c:ext>
              </c:extLst>
            </c:dLbl>
            <c:spPr>
              <a:noFill/>
              <a:ln>
                <a:noFill/>
              </a:ln>
              <a:effectLst/>
            </c:spPr>
            <c:txPr>
              <a:bodyPr wrap="square" lIns="38100" tIns="19050" rIns="38100" bIns="19050" anchor="ctr">
                <a:spAutoFit/>
              </a:bodyPr>
              <a:lstStyle/>
              <a:p>
                <a:pPr>
                  <a:defRPr sz="2000">
                    <a:solidFill>
                      <a:srgbClr val="0070C0"/>
                    </a:solidFill>
                    <a:latin typeface="+mj-l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2007</c:v>
                </c:pt>
                <c:pt idx="1">
                  <c:v>2017</c:v>
                </c:pt>
                <c:pt idx="2">
                  <c:v>2021</c:v>
                </c:pt>
              </c:strCache>
            </c:strRef>
          </c:cat>
          <c:val>
            <c:numRef>
              <c:f>Sheet1!$D$2:$D$4</c:f>
              <c:numCache>
                <c:formatCode>0%</c:formatCode>
                <c:ptCount val="3"/>
                <c:pt idx="0">
                  <c:v>0.71</c:v>
                </c:pt>
                <c:pt idx="1">
                  <c:v>0.67</c:v>
                </c:pt>
                <c:pt idx="2">
                  <c:v>0.6</c:v>
                </c:pt>
              </c:numCache>
            </c:numRef>
          </c:val>
          <c:smooth val="0"/>
          <c:extLst>
            <c:ext xmlns:c16="http://schemas.microsoft.com/office/drawing/2014/chart" uri="{C3380CC4-5D6E-409C-BE32-E72D297353CC}">
              <c16:uniqueId val="{00000001-4CD6-42E6-8160-2B68BBBFAA9B}"/>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14728896417003E-2"/>
          <c:y val="2.2411381539083002E-2"/>
          <c:w val="0.94398527110358299"/>
          <c:h val="0.88205128205128203"/>
        </c:manualLayout>
      </c:layout>
      <c:barChart>
        <c:barDir val="col"/>
        <c:grouping val="clustered"/>
        <c:varyColors val="1"/>
        <c:ser>
          <c:idx val="0"/>
          <c:order val="0"/>
          <c:tx>
            <c:strRef>
              <c:f>Sheet1!$B$1</c:f>
              <c:strCache>
                <c:ptCount val="1"/>
                <c:pt idx="0">
                  <c:v>2017</c:v>
                </c:pt>
              </c:strCache>
            </c:strRef>
          </c:tx>
          <c:spPr>
            <a:solidFill>
              <a:srgbClr val="A5A5E9"/>
            </a:solidFill>
            <a:ln w="11963">
              <a:noFill/>
              <a:prstDash val="solid"/>
            </a:ln>
            <a:scene3d>
              <a:camera prst="orthographicFront"/>
              <a:lightRig rig="threePt" dir="t"/>
            </a:scene3d>
            <a:sp3d prstMaterial="metal">
              <a:contourClr>
                <a:srgbClr val="000000"/>
              </a:contourClr>
            </a:sp3d>
          </c:spPr>
          <c:invertIfNegative val="1"/>
          <c:dPt>
            <c:idx val="0"/>
            <c:invertIfNegative val="1"/>
            <c:bubble3D val="0"/>
            <c:spPr>
              <a:solidFill>
                <a:srgbClr val="FFD8D8"/>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0-22C1-474E-83BB-E6E23342C4B9}"/>
              </c:ext>
            </c:extLst>
          </c:dPt>
          <c:dPt>
            <c:idx val="1"/>
            <c:invertIfNegative val="1"/>
            <c:bubble3D val="0"/>
            <c:spPr>
              <a:solidFill>
                <a:srgbClr val="CC99FF"/>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2-22C1-474E-83BB-E6E23342C4B9}"/>
              </c:ext>
            </c:extLst>
          </c:dPt>
          <c:dPt>
            <c:idx val="2"/>
            <c:invertIfNegative val="1"/>
            <c:bubble3D val="0"/>
            <c:spPr>
              <a:solidFill>
                <a:srgbClr val="CCFF99"/>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3-22C1-474E-83BB-E6E23342C4B9}"/>
              </c:ext>
            </c:extLst>
          </c:dPt>
          <c:dPt>
            <c:idx val="3"/>
            <c:invertIfNegative val="1"/>
            <c:bubble3D val="0"/>
            <c:spPr>
              <a:solidFill>
                <a:srgbClr val="FFCCCC"/>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5-22C1-474E-83BB-E6E23342C4B9}"/>
              </c:ext>
            </c:extLst>
          </c:dPt>
          <c:dPt>
            <c:idx val="4"/>
            <c:invertIfNegative val="1"/>
            <c:bubble3D val="0"/>
            <c:spPr>
              <a:solidFill>
                <a:srgbClr val="CC99FF"/>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12-592D-48C5-AF55-DC363302D484}"/>
              </c:ext>
            </c:extLst>
          </c:dPt>
          <c:dPt>
            <c:idx val="5"/>
            <c:invertIfNegative val="1"/>
            <c:bubble3D val="0"/>
            <c:spPr>
              <a:solidFill>
                <a:srgbClr val="CCFF99"/>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7-22C1-474E-83BB-E6E23342C4B9}"/>
              </c:ext>
            </c:extLst>
          </c:dPt>
          <c:dLbls>
            <c:spPr>
              <a:noFill/>
              <a:ln w="23925">
                <a:noFill/>
              </a:ln>
            </c:spPr>
            <c:txPr>
              <a:bodyPr/>
              <a:lstStyle/>
              <a:p>
                <a:pPr>
                  <a:defRPr sz="1900" b="1" i="0" u="none" strike="noStrike" baseline="0">
                    <a:solidFill>
                      <a:schemeClr val="tx1"/>
                    </a:solidFill>
                    <a:latin typeface="Times New Roman"/>
                    <a:ea typeface="Times New Roman"/>
                    <a:cs typeface="Times New Roman"/>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Smaller</c:v>
                </c:pt>
                <c:pt idx="1">
                  <c:v>Same</c:v>
                </c:pt>
                <c:pt idx="2">
                  <c:v>Larger</c:v>
                </c:pt>
                <c:pt idx="3">
                  <c:v>Smaller</c:v>
                </c:pt>
                <c:pt idx="4">
                  <c:v>Same</c:v>
                </c:pt>
                <c:pt idx="5">
                  <c:v>Larger</c:v>
                </c:pt>
              </c:strCache>
            </c:strRef>
          </c:cat>
          <c:val>
            <c:numRef>
              <c:f>Sheet1!$B$2:$B$7</c:f>
              <c:numCache>
                <c:formatCode>0%</c:formatCode>
                <c:ptCount val="6"/>
                <c:pt idx="0">
                  <c:v>0.18</c:v>
                </c:pt>
                <c:pt idx="1">
                  <c:v>0.59</c:v>
                </c:pt>
                <c:pt idx="2">
                  <c:v>0.16</c:v>
                </c:pt>
                <c:pt idx="3">
                  <c:v>0.13</c:v>
                </c:pt>
                <c:pt idx="4">
                  <c:v>0.42</c:v>
                </c:pt>
                <c:pt idx="5">
                  <c:v>0.24</c:v>
                </c:pt>
              </c:numCache>
            </c:numRef>
          </c:val>
          <c:extLst>
            <c:ext xmlns:c14="http://schemas.microsoft.com/office/drawing/2007/8/2/chart" uri="{6F2FDCE9-48DA-4B69-8628-5D25D57E5C99}">
              <c14:invertSolidFillFmt>
                <c14:spPr xmlns:c14="http://schemas.microsoft.com/office/drawing/2007/8/2/chart">
                  <a:solidFill>
                    <a:srgbClr val="FFFFFF"/>
                  </a:solidFill>
                  <a:ln w="11963">
                    <a:noFill/>
                    <a:prstDash val="solid"/>
                  </a:ln>
                  <a:scene3d>
                    <a:camera prst="orthographicFront"/>
                    <a:lightRig rig="threePt" dir="t"/>
                  </a:scene3d>
                  <a:sp3d prstMaterial="metal">
                    <a:contourClr>
                      <a:srgbClr val="000000"/>
                    </a:contourClr>
                  </a:sp3d>
                </c14:spPr>
              </c14:invertSolidFillFmt>
            </c:ext>
            <c:ext xmlns:c16="http://schemas.microsoft.com/office/drawing/2014/chart" uri="{C3380CC4-5D6E-409C-BE32-E72D297353CC}">
              <c16:uniqueId val="{00000008-22C1-474E-83BB-E6E23342C4B9}"/>
            </c:ext>
          </c:extLst>
        </c:ser>
        <c:ser>
          <c:idx val="1"/>
          <c:order val="1"/>
          <c:tx>
            <c:strRef>
              <c:f>Sheet1!$C$1</c:f>
              <c:strCache>
                <c:ptCount val="1"/>
                <c:pt idx="0">
                  <c:v>2021</c:v>
                </c:pt>
              </c:strCache>
            </c:strRef>
          </c:tx>
          <c:spPr>
            <a:solidFill>
              <a:srgbClr val="000099"/>
            </a:solidFill>
            <a:scene3d>
              <a:camera prst="orthographicFront"/>
              <a:lightRig rig="threePt" dir="t"/>
            </a:scene3d>
            <a:sp3d prstMaterial="metal"/>
          </c:spPr>
          <c:invertIfNegative val="0"/>
          <c:dPt>
            <c:idx val="0"/>
            <c:invertIfNegative val="0"/>
            <c:bubble3D val="0"/>
            <c:spPr>
              <a:solidFill>
                <a:srgbClr val="FF0202"/>
              </a:solidFill>
              <a:scene3d>
                <a:camera prst="orthographicFront"/>
                <a:lightRig rig="threePt" dir="t"/>
              </a:scene3d>
              <a:sp3d prstMaterial="metal"/>
            </c:spPr>
            <c:extLst>
              <c:ext xmlns:c16="http://schemas.microsoft.com/office/drawing/2014/chart" uri="{C3380CC4-5D6E-409C-BE32-E72D297353CC}">
                <c16:uniqueId val="{00000009-22C1-474E-83BB-E6E23342C4B9}"/>
              </c:ext>
            </c:extLst>
          </c:dPt>
          <c:dPt>
            <c:idx val="1"/>
            <c:invertIfNegative val="0"/>
            <c:bubble3D val="0"/>
            <c:spPr>
              <a:solidFill>
                <a:srgbClr val="7030A0"/>
              </a:solidFill>
              <a:scene3d>
                <a:camera prst="orthographicFront"/>
                <a:lightRig rig="threePt" dir="t"/>
              </a:scene3d>
              <a:sp3d prstMaterial="metal"/>
            </c:spPr>
            <c:extLst>
              <c:ext xmlns:c16="http://schemas.microsoft.com/office/drawing/2014/chart" uri="{C3380CC4-5D6E-409C-BE32-E72D297353CC}">
                <c16:uniqueId val="{0000000B-22C1-474E-83BB-E6E23342C4B9}"/>
              </c:ext>
            </c:extLst>
          </c:dPt>
          <c:dPt>
            <c:idx val="2"/>
            <c:invertIfNegative val="0"/>
            <c:bubble3D val="0"/>
            <c:spPr>
              <a:solidFill>
                <a:srgbClr val="00B050"/>
              </a:solidFill>
              <a:scene3d>
                <a:camera prst="orthographicFront"/>
                <a:lightRig rig="threePt" dir="t"/>
              </a:scene3d>
              <a:sp3d prstMaterial="metal"/>
            </c:spPr>
            <c:extLst>
              <c:ext xmlns:c16="http://schemas.microsoft.com/office/drawing/2014/chart" uri="{C3380CC4-5D6E-409C-BE32-E72D297353CC}">
                <c16:uniqueId val="{00000010-592D-48C5-AF55-DC363302D484}"/>
              </c:ext>
            </c:extLst>
          </c:dPt>
          <c:dPt>
            <c:idx val="3"/>
            <c:invertIfNegative val="0"/>
            <c:bubble3D val="0"/>
            <c:spPr>
              <a:solidFill>
                <a:srgbClr val="FF0000"/>
              </a:solidFill>
              <a:scene3d>
                <a:camera prst="orthographicFront"/>
                <a:lightRig rig="threePt" dir="t"/>
              </a:scene3d>
              <a:sp3d prstMaterial="metal"/>
            </c:spPr>
            <c:extLst>
              <c:ext xmlns:c16="http://schemas.microsoft.com/office/drawing/2014/chart" uri="{C3380CC4-5D6E-409C-BE32-E72D297353CC}">
                <c16:uniqueId val="{0000000D-22C1-474E-83BB-E6E23342C4B9}"/>
              </c:ext>
            </c:extLst>
          </c:dPt>
          <c:dPt>
            <c:idx val="4"/>
            <c:invertIfNegative val="0"/>
            <c:bubble3D val="0"/>
            <c:spPr>
              <a:solidFill>
                <a:srgbClr val="7030A0"/>
              </a:solidFill>
              <a:scene3d>
                <a:camera prst="orthographicFront"/>
                <a:lightRig rig="threePt" dir="t"/>
              </a:scene3d>
              <a:sp3d prstMaterial="metal"/>
            </c:spPr>
            <c:extLst>
              <c:ext xmlns:c16="http://schemas.microsoft.com/office/drawing/2014/chart" uri="{C3380CC4-5D6E-409C-BE32-E72D297353CC}">
                <c16:uniqueId val="{00000011-592D-48C5-AF55-DC363302D484}"/>
              </c:ext>
            </c:extLst>
          </c:dPt>
          <c:dPt>
            <c:idx val="5"/>
            <c:invertIfNegative val="0"/>
            <c:bubble3D val="0"/>
            <c:spPr>
              <a:solidFill>
                <a:srgbClr val="02BA56"/>
              </a:solidFill>
              <a:scene3d>
                <a:camera prst="orthographicFront"/>
                <a:lightRig rig="threePt" dir="t"/>
              </a:scene3d>
              <a:sp3d prstMaterial="metal"/>
            </c:spPr>
            <c:extLst>
              <c:ext xmlns:c16="http://schemas.microsoft.com/office/drawing/2014/chart" uri="{C3380CC4-5D6E-409C-BE32-E72D297353CC}">
                <c16:uniqueId val="{0000000F-22C1-474E-83BB-E6E23342C4B9}"/>
              </c:ext>
            </c:extLst>
          </c:dPt>
          <c:dLbls>
            <c:spPr>
              <a:noFill/>
              <a:ln>
                <a:noFill/>
              </a:ln>
              <a:effectLst/>
            </c:spPr>
            <c:txPr>
              <a:bodyPr/>
              <a:lstStyle/>
              <a:p>
                <a:pPr>
                  <a:defRPr sz="1900" b="1">
                    <a:latin typeface="Times New Roman" pitchFamily="18" charset="0"/>
                    <a:cs typeface="Times New Roman"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Smaller</c:v>
                </c:pt>
                <c:pt idx="1">
                  <c:v>Same</c:v>
                </c:pt>
                <c:pt idx="2">
                  <c:v>Larger</c:v>
                </c:pt>
                <c:pt idx="3">
                  <c:v>Smaller</c:v>
                </c:pt>
                <c:pt idx="4">
                  <c:v>Same</c:v>
                </c:pt>
                <c:pt idx="5">
                  <c:v>Larger</c:v>
                </c:pt>
              </c:strCache>
            </c:strRef>
          </c:cat>
          <c:val>
            <c:numRef>
              <c:f>Sheet1!$C$2:$C$7</c:f>
              <c:numCache>
                <c:formatCode>0%</c:formatCode>
                <c:ptCount val="6"/>
                <c:pt idx="0">
                  <c:v>0.2</c:v>
                </c:pt>
                <c:pt idx="1">
                  <c:v>0.55000000000000004</c:v>
                </c:pt>
                <c:pt idx="2">
                  <c:v>0.05</c:v>
                </c:pt>
                <c:pt idx="3">
                  <c:v>0.2</c:v>
                </c:pt>
                <c:pt idx="4">
                  <c:v>0.44</c:v>
                </c:pt>
                <c:pt idx="5">
                  <c:v>0.05</c:v>
                </c:pt>
              </c:numCache>
            </c:numRef>
          </c:val>
          <c:extLst>
            <c:ext xmlns:c16="http://schemas.microsoft.com/office/drawing/2014/chart" uri="{C3380CC4-5D6E-409C-BE32-E72D297353CC}">
              <c16:uniqueId val="{00000010-22C1-474E-83BB-E6E23342C4B9}"/>
            </c:ext>
          </c:extLst>
        </c:ser>
        <c:dLbls>
          <c:showLegendKey val="1"/>
          <c:showVal val="1"/>
          <c:showCatName val="1"/>
          <c:showSerName val="1"/>
          <c:showPercent val="1"/>
          <c:showBubbleSize val="1"/>
        </c:dLbls>
        <c:gapWidth val="77"/>
        <c:axId val="200438912"/>
        <c:axId val="204415360"/>
      </c:barChart>
      <c:catAx>
        <c:axId val="200438912"/>
        <c:scaling>
          <c:orientation val="minMax"/>
        </c:scaling>
        <c:delete val="0"/>
        <c:axPos val="b"/>
        <c:numFmt formatCode="General" sourceLinked="1"/>
        <c:majorTickMark val="out"/>
        <c:minorTickMark val="none"/>
        <c:tickLblPos val="nextTo"/>
        <c:spPr>
          <a:ln w="2991">
            <a:solidFill>
              <a:schemeClr val="tx1"/>
            </a:solidFill>
            <a:prstDash val="solid"/>
          </a:ln>
        </c:spPr>
        <c:txPr>
          <a:bodyPr rot="0" vert="horz"/>
          <a:lstStyle/>
          <a:p>
            <a:pPr>
              <a:defRPr sz="1800" b="0" i="0" u="none" strike="noStrike" baseline="0">
                <a:solidFill>
                  <a:schemeClr val="tx1"/>
                </a:solidFill>
                <a:latin typeface="Times New Roman"/>
                <a:ea typeface="Times New Roman"/>
                <a:cs typeface="Times New Roman"/>
              </a:defRPr>
            </a:pPr>
            <a:endParaRPr lang="en-US"/>
          </a:p>
        </c:txPr>
        <c:crossAx val="204415360"/>
        <c:crosses val="autoZero"/>
        <c:auto val="1"/>
        <c:lblAlgn val="ctr"/>
        <c:lblOffset val="100"/>
        <c:noMultiLvlLbl val="1"/>
      </c:catAx>
      <c:valAx>
        <c:axId val="204415360"/>
        <c:scaling>
          <c:orientation val="minMax"/>
          <c:max val="0.8"/>
          <c:min val="0"/>
        </c:scaling>
        <c:delete val="0"/>
        <c:axPos val="l"/>
        <c:numFmt formatCode="0%" sourceLinked="1"/>
        <c:majorTickMark val="out"/>
        <c:minorTickMark val="none"/>
        <c:tickLblPos val="nextTo"/>
        <c:spPr>
          <a:ln w="2991">
            <a:solidFill>
              <a:schemeClr val="tx1"/>
            </a:solidFill>
            <a:prstDash val="solid"/>
          </a:ln>
        </c:spPr>
        <c:txPr>
          <a:bodyPr rot="0" vert="horz"/>
          <a:lstStyle/>
          <a:p>
            <a:pPr>
              <a:defRPr sz="1200" b="0" i="0" u="none" strike="noStrike" baseline="0">
                <a:solidFill>
                  <a:schemeClr val="tx1"/>
                </a:solidFill>
                <a:latin typeface="Times New Roman"/>
                <a:ea typeface="Times New Roman"/>
                <a:cs typeface="Times New Roman"/>
              </a:defRPr>
            </a:pPr>
            <a:endParaRPr lang="en-US"/>
          </a:p>
        </c:txPr>
        <c:crossAx val="200438912"/>
        <c:crosses val="autoZero"/>
        <c:crossBetween val="between"/>
        <c:majorUnit val="0.2"/>
      </c:valAx>
      <c:spPr>
        <a:noFill/>
        <a:ln w="25400">
          <a:noFill/>
        </a:ln>
      </c:spPr>
    </c:plotArea>
    <c:plotVisOnly val="1"/>
    <c:dispBlanksAs val="gap"/>
    <c:showDLblsOverMax val="1"/>
  </c:chart>
  <c:spPr>
    <a:noFill/>
    <a:ln>
      <a:noFill/>
    </a:ln>
  </c:spPr>
  <c:txPr>
    <a:bodyPr/>
    <a:lstStyle/>
    <a:p>
      <a:pPr>
        <a:defRPr sz="1695" b="1" i="0" u="none" strike="noStrike" baseline="0">
          <a:solidFill>
            <a:schemeClr val="tx1"/>
          </a:solidFill>
          <a:latin typeface="Tahoma"/>
          <a:ea typeface="Tahoma"/>
          <a:cs typeface="Tahoma"/>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0.49683</cdr:x>
      <cdr:y>0.81054</cdr:y>
    </cdr:from>
    <cdr:to>
      <cdr:x>0.70506</cdr:x>
      <cdr:y>0.9131</cdr:y>
    </cdr:to>
    <cdr:sp macro="" textlink="">
      <cdr:nvSpPr>
        <cdr:cNvPr id="2" name="TextBox 1">
          <a:extLst xmlns:a="http://schemas.openxmlformats.org/drawingml/2006/main">
            <a:ext uri="{FF2B5EF4-FFF2-40B4-BE49-F238E27FC236}">
              <a16:creationId xmlns:a16="http://schemas.microsoft.com/office/drawing/2014/main" id="{18658DA4-9AD0-44F6-878A-C7E415418755}"/>
            </a:ext>
          </a:extLst>
        </cdr:cNvPr>
        <cdr:cNvSpPr txBox="1"/>
      </cdr:nvSpPr>
      <cdr:spPr>
        <a:xfrm xmlns:a="http://schemas.openxmlformats.org/drawingml/2006/main">
          <a:off x="2181715" y="3648351"/>
          <a:ext cx="914400" cy="461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000" dirty="0">
              <a:solidFill>
                <a:schemeClr val="bg1"/>
              </a:solidFill>
              <a:latin typeface="+mj-lt"/>
            </a:rPr>
            <a:t>6%</a:t>
          </a:r>
        </a:p>
        <a:p xmlns:a="http://schemas.openxmlformats.org/drawingml/2006/main">
          <a:pPr algn="ctr"/>
          <a:r>
            <a:rPr lang="en-US" sz="1000" dirty="0">
              <a:solidFill>
                <a:schemeClr val="bg1"/>
              </a:solidFill>
              <a:latin typeface="+mj-lt"/>
            </a:rPr>
            <a:t>Strongly</a:t>
          </a:r>
        </a:p>
      </cdr:txBody>
    </cdr:sp>
  </cdr:relSizeAnchor>
</c:userShapes>
</file>

<file path=ppt/drawings/drawing2.xml><?xml version="1.0" encoding="utf-8"?>
<c:userShapes xmlns:c="http://schemas.openxmlformats.org/drawingml/2006/chart">
  <cdr:relSizeAnchor xmlns:cdr="http://schemas.openxmlformats.org/drawingml/2006/chartDrawing">
    <cdr:from>
      <cdr:x>0.63155</cdr:x>
      <cdr:y>0.36132</cdr:y>
    </cdr:from>
    <cdr:to>
      <cdr:x>0.85764</cdr:x>
      <cdr:y>0.4471</cdr:y>
    </cdr:to>
    <cdr:sp macro="" textlink="">
      <cdr:nvSpPr>
        <cdr:cNvPr id="2" name="TextBox 1">
          <a:extLst xmlns:a="http://schemas.openxmlformats.org/drawingml/2006/main">
            <a:ext uri="{FF2B5EF4-FFF2-40B4-BE49-F238E27FC236}">
              <a16:creationId xmlns:a16="http://schemas.microsoft.com/office/drawing/2014/main" id="{BE481ADA-504B-524F-B02B-178ABF69E180}"/>
            </a:ext>
          </a:extLst>
        </cdr:cNvPr>
        <cdr:cNvSpPr txBox="1"/>
      </cdr:nvSpPr>
      <cdr:spPr>
        <a:xfrm xmlns:a="http://schemas.openxmlformats.org/drawingml/2006/main">
          <a:off x="2773318" y="1631276"/>
          <a:ext cx="992844" cy="387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600" b="1" dirty="0"/>
            <a:t>39%</a:t>
          </a:r>
        </a:p>
      </cdr:txBody>
    </cdr:sp>
  </cdr:relSizeAnchor>
</c:userShapes>
</file>

<file path=ppt/drawings/drawing3.xml><?xml version="1.0" encoding="utf-8"?>
<c:userShapes xmlns:c="http://schemas.openxmlformats.org/drawingml/2006/chart">
  <cdr:relSizeAnchor xmlns:cdr="http://schemas.openxmlformats.org/drawingml/2006/chartDrawing">
    <cdr:from>
      <cdr:x>0.06305</cdr:x>
      <cdr:y>0.09951</cdr:y>
    </cdr:from>
    <cdr:to>
      <cdr:x>0.25223</cdr:x>
      <cdr:y>0.15126</cdr:y>
    </cdr:to>
    <cdr:sp macro="" textlink="">
      <cdr:nvSpPr>
        <cdr:cNvPr id="2" name="TextBox 1">
          <a:extLst xmlns:a="http://schemas.openxmlformats.org/drawingml/2006/main">
            <a:ext uri="{FF2B5EF4-FFF2-40B4-BE49-F238E27FC236}">
              <a16:creationId xmlns:a16="http://schemas.microsoft.com/office/drawing/2014/main" id="{DEC1B4E5-EEA4-47EA-93F3-E55141F0D207}"/>
            </a:ext>
          </a:extLst>
        </cdr:cNvPr>
        <cdr:cNvSpPr txBox="1"/>
      </cdr:nvSpPr>
      <cdr:spPr>
        <a:xfrm xmlns:a="http://schemas.openxmlformats.org/drawingml/2006/main">
          <a:off x="304776" y="554374"/>
          <a:ext cx="914403" cy="2883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dirty="0"/>
        </a:p>
      </cdr:txBody>
    </cdr:sp>
  </cdr:relSizeAnchor>
  <cdr:relSizeAnchor xmlns:cdr="http://schemas.openxmlformats.org/drawingml/2006/chartDrawing">
    <cdr:from>
      <cdr:x>0.06305</cdr:x>
      <cdr:y>0.0966</cdr:y>
    </cdr:from>
    <cdr:to>
      <cdr:x>0.60831</cdr:x>
      <cdr:y>0.15237</cdr:y>
    </cdr:to>
    <cdr:sp macro="" textlink="">
      <cdr:nvSpPr>
        <cdr:cNvPr id="8" name="Rectangle 7">
          <a:extLst xmlns:a="http://schemas.openxmlformats.org/drawingml/2006/main">
            <a:ext uri="{FF2B5EF4-FFF2-40B4-BE49-F238E27FC236}">
              <a16:creationId xmlns:a16="http://schemas.microsoft.com/office/drawing/2014/main" id="{388BB0F0-5856-408C-9DAA-BEEB6C0F5778}"/>
            </a:ext>
          </a:extLst>
        </cdr:cNvPr>
        <cdr:cNvSpPr/>
      </cdr:nvSpPr>
      <cdr:spPr bwMode="auto">
        <a:xfrm xmlns:a="http://schemas.openxmlformats.org/drawingml/2006/main">
          <a:off x="304776" y="538149"/>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pPr algn="ctr"/>
          <a:r>
            <a:rPr lang="en-US" sz="1600" b="1" dirty="0">
              <a:solidFill>
                <a:schemeClr val="bg1"/>
              </a:solidFill>
            </a:rPr>
            <a:t>VERY Unfavorable 78%</a:t>
          </a:r>
        </a:p>
      </cdr:txBody>
    </cdr:sp>
  </cdr:relSizeAnchor>
  <cdr:relSizeAnchor xmlns:cdr="http://schemas.openxmlformats.org/drawingml/2006/chartDrawing">
    <cdr:from>
      <cdr:x>0.06305</cdr:x>
      <cdr:y>0.2762</cdr:y>
    </cdr:from>
    <cdr:to>
      <cdr:x>0.60831</cdr:x>
      <cdr:y>0.33197</cdr:y>
    </cdr:to>
    <cdr:sp macro="" textlink="">
      <cdr:nvSpPr>
        <cdr:cNvPr id="10" name="Rectangle 9">
          <a:extLst xmlns:a="http://schemas.openxmlformats.org/drawingml/2006/main">
            <a:ext uri="{FF2B5EF4-FFF2-40B4-BE49-F238E27FC236}">
              <a16:creationId xmlns:a16="http://schemas.microsoft.com/office/drawing/2014/main" id="{6E5EB00B-BD6E-49BA-B05C-C9B08E58DCDC}"/>
            </a:ext>
          </a:extLst>
        </cdr:cNvPr>
        <cdr:cNvSpPr/>
      </cdr:nvSpPr>
      <cdr:spPr bwMode="auto">
        <a:xfrm xmlns:a="http://schemas.openxmlformats.org/drawingml/2006/main">
          <a:off x="304776" y="1538748"/>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rPr>
            <a:t>VERY Unfavorable 83%</a:t>
          </a:r>
        </a:p>
      </cdr:txBody>
    </cdr:sp>
  </cdr:relSizeAnchor>
  <cdr:relSizeAnchor xmlns:cdr="http://schemas.openxmlformats.org/drawingml/2006/chartDrawing">
    <cdr:from>
      <cdr:x>0.06305</cdr:x>
      <cdr:y>0.45045</cdr:y>
    </cdr:from>
    <cdr:to>
      <cdr:x>0.60831</cdr:x>
      <cdr:y>0.50622</cdr:y>
    </cdr:to>
    <cdr:sp macro="" textlink="">
      <cdr:nvSpPr>
        <cdr:cNvPr id="11" name="Rectangle 10">
          <a:extLst xmlns:a="http://schemas.openxmlformats.org/drawingml/2006/main">
            <a:ext uri="{FF2B5EF4-FFF2-40B4-BE49-F238E27FC236}">
              <a16:creationId xmlns:a16="http://schemas.microsoft.com/office/drawing/2014/main" id="{DD777605-4984-44B8-853E-0E4C12218282}"/>
            </a:ext>
          </a:extLst>
        </cdr:cNvPr>
        <cdr:cNvSpPr/>
      </cdr:nvSpPr>
      <cdr:spPr bwMode="auto">
        <a:xfrm xmlns:a="http://schemas.openxmlformats.org/drawingml/2006/main">
          <a:off x="304776" y="2509454"/>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rPr>
            <a:t>VERY Unfavorable 90%</a:t>
          </a:r>
        </a:p>
      </cdr:txBody>
    </cdr:sp>
  </cdr:relSizeAnchor>
  <cdr:relSizeAnchor xmlns:cdr="http://schemas.openxmlformats.org/drawingml/2006/chartDrawing">
    <cdr:from>
      <cdr:x>0.06305</cdr:x>
      <cdr:y>0.63053</cdr:y>
    </cdr:from>
    <cdr:to>
      <cdr:x>0.60831</cdr:x>
      <cdr:y>0.6863</cdr:y>
    </cdr:to>
    <cdr:sp macro="" textlink="">
      <cdr:nvSpPr>
        <cdr:cNvPr id="12" name="Rectangle 11">
          <a:extLst xmlns:a="http://schemas.openxmlformats.org/drawingml/2006/main">
            <a:ext uri="{FF2B5EF4-FFF2-40B4-BE49-F238E27FC236}">
              <a16:creationId xmlns:a16="http://schemas.microsoft.com/office/drawing/2014/main" id="{F6FF3E1C-AB72-4664-BC91-1631D66237E9}"/>
            </a:ext>
          </a:extLst>
        </cdr:cNvPr>
        <cdr:cNvSpPr/>
      </cdr:nvSpPr>
      <cdr:spPr bwMode="auto">
        <a:xfrm xmlns:a="http://schemas.openxmlformats.org/drawingml/2006/main">
          <a:off x="304776" y="3512692"/>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rPr>
            <a:t>VERY Unfavorable 78%</a:t>
          </a:r>
        </a:p>
      </cdr:txBody>
    </cdr:sp>
  </cdr:relSizeAnchor>
  <cdr:relSizeAnchor xmlns:cdr="http://schemas.openxmlformats.org/drawingml/2006/chartDrawing">
    <cdr:from>
      <cdr:x>0.06305</cdr:x>
      <cdr:y>0.80488</cdr:y>
    </cdr:from>
    <cdr:to>
      <cdr:x>0.60831</cdr:x>
      <cdr:y>0.86065</cdr:y>
    </cdr:to>
    <cdr:sp macro="" textlink="">
      <cdr:nvSpPr>
        <cdr:cNvPr id="13" name="Rectangle 12">
          <a:extLst xmlns:a="http://schemas.openxmlformats.org/drawingml/2006/main">
            <a:ext uri="{FF2B5EF4-FFF2-40B4-BE49-F238E27FC236}">
              <a16:creationId xmlns:a16="http://schemas.microsoft.com/office/drawing/2014/main" id="{E84687B1-7D7A-4FF8-97D0-E536D02CFC16}"/>
            </a:ext>
          </a:extLst>
        </cdr:cNvPr>
        <cdr:cNvSpPr/>
      </cdr:nvSpPr>
      <cdr:spPr bwMode="auto">
        <a:xfrm xmlns:a="http://schemas.openxmlformats.org/drawingml/2006/main">
          <a:off x="304776" y="4484039"/>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rPr>
            <a:t>VERY Unfavorable 89%</a:t>
          </a:r>
        </a:p>
      </cdr:txBody>
    </cdr:sp>
  </cdr:relSizeAnchor>
</c:userShapes>
</file>

<file path=ppt/drawings/drawing4.xml><?xml version="1.0" encoding="utf-8"?>
<c:userShapes xmlns:c="http://schemas.openxmlformats.org/drawingml/2006/chart">
  <cdr:relSizeAnchor xmlns:cdr="http://schemas.openxmlformats.org/drawingml/2006/chartDrawing">
    <cdr:from>
      <cdr:x>0.5317</cdr:x>
      <cdr:y>0.47213</cdr:y>
    </cdr:from>
    <cdr:to>
      <cdr:x>0.95508</cdr:x>
      <cdr:y>0.58145</cdr:y>
    </cdr:to>
    <cdr:sp macro="" textlink="">
      <cdr:nvSpPr>
        <cdr:cNvPr id="2" name="Left Brace 1">
          <a:extLst xmlns:a="http://schemas.openxmlformats.org/drawingml/2006/main">
            <a:ext uri="{FF2B5EF4-FFF2-40B4-BE49-F238E27FC236}">
              <a16:creationId xmlns:a16="http://schemas.microsoft.com/office/drawing/2014/main" id="{B4799494-95F8-445C-BD43-E90FF85D461A}"/>
            </a:ext>
          </a:extLst>
        </cdr:cNvPr>
        <cdr:cNvSpPr/>
      </cdr:nvSpPr>
      <cdr:spPr bwMode="auto">
        <a:xfrm xmlns:a="http://schemas.openxmlformats.org/drawingml/2006/main" rot="5400000">
          <a:off x="3018411" y="1441559"/>
          <a:ext cx="492069" cy="1859193"/>
        </a:xfrm>
        <a:prstGeom xmlns:a="http://schemas.openxmlformats.org/drawingml/2006/main" prst="leftBrace">
          <a:avLst>
            <a:gd name="adj1" fmla="val 0"/>
            <a:gd name="adj2" fmla="val 50000"/>
          </a:avLst>
        </a:prstGeom>
        <a:noFill xmlns:a="http://schemas.openxmlformats.org/drawingml/2006/main"/>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0.66855</cdr:x>
      <cdr:y>0.39253</cdr:y>
    </cdr:from>
    <cdr:to>
      <cdr:x>0.82764</cdr:x>
      <cdr:y>0.47213</cdr:y>
    </cdr:to>
    <cdr:sp macro="" textlink="">
      <cdr:nvSpPr>
        <cdr:cNvPr id="3" name="TextBox 2">
          <a:extLst xmlns:a="http://schemas.openxmlformats.org/drawingml/2006/main">
            <a:ext uri="{FF2B5EF4-FFF2-40B4-BE49-F238E27FC236}">
              <a16:creationId xmlns:a16="http://schemas.microsoft.com/office/drawing/2014/main" id="{DC269038-A262-424B-AE7E-F83410E9E8B6}"/>
            </a:ext>
          </a:extLst>
        </cdr:cNvPr>
        <cdr:cNvSpPr txBox="1"/>
      </cdr:nvSpPr>
      <cdr:spPr>
        <a:xfrm xmlns:a="http://schemas.openxmlformats.org/drawingml/2006/main">
          <a:off x="2935810" y="1766817"/>
          <a:ext cx="698598" cy="358304"/>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2200" dirty="0"/>
            <a:t>28%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9232" cy="4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t" anchorCtr="0" compatLnSpc="1">
            <a:prstTxWarp prst="textNoShape">
              <a:avLst/>
            </a:prstTxWarp>
          </a:bodyPr>
          <a:lstStyle>
            <a:lvl1pPr>
              <a:defRPr sz="1200" b="0"/>
            </a:lvl1pPr>
          </a:lstStyle>
          <a:p>
            <a:endParaRPr lang="en-US"/>
          </a:p>
        </p:txBody>
      </p:sp>
      <p:sp>
        <p:nvSpPr>
          <p:cNvPr id="5123" name="Rectangle 3"/>
          <p:cNvSpPr>
            <a:spLocks noGrp="1" noChangeArrowheads="1"/>
          </p:cNvSpPr>
          <p:nvPr>
            <p:ph type="dt" idx="1"/>
          </p:nvPr>
        </p:nvSpPr>
        <p:spPr bwMode="auto">
          <a:xfrm>
            <a:off x="4142689" y="0"/>
            <a:ext cx="3169232" cy="4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t" anchorCtr="0" compatLnSpc="1">
            <a:prstTxWarp prst="textNoShape">
              <a:avLst/>
            </a:prstTxWarp>
          </a:bodyPr>
          <a:lstStyle>
            <a:lvl1pPr algn="r">
              <a:defRPr sz="1200" b="0"/>
            </a:lvl1pPr>
          </a:lstStyle>
          <a:p>
            <a:endParaRPr lang="en-US"/>
          </a:p>
        </p:txBody>
      </p:sp>
      <p:sp>
        <p:nvSpPr>
          <p:cNvPr id="5124" name="Rectangle 4"/>
          <p:cNvSpPr>
            <a:spLocks noGrp="1" noRot="1" noChangeAspect="1" noChangeArrowheads="1" noTextEdit="1"/>
          </p:cNvSpPr>
          <p:nvPr>
            <p:ph type="sldImg" idx="2"/>
          </p:nvPr>
        </p:nvSpPr>
        <p:spPr bwMode="auto">
          <a:xfrm>
            <a:off x="1255713" y="719138"/>
            <a:ext cx="4802187"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31362" y="4559816"/>
            <a:ext cx="5850890" cy="431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9117967"/>
            <a:ext cx="3169232" cy="4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b" anchorCtr="0" compatLnSpc="1">
            <a:prstTxWarp prst="textNoShape">
              <a:avLst/>
            </a:prstTxWarp>
          </a:bodyPr>
          <a:lstStyle>
            <a:lvl1pPr>
              <a:defRPr sz="1200" b="0"/>
            </a:lvl1pPr>
          </a:lstStyle>
          <a:p>
            <a:endParaRPr lang="en-US"/>
          </a:p>
        </p:txBody>
      </p:sp>
      <p:sp>
        <p:nvSpPr>
          <p:cNvPr id="5127" name="Rectangle 7"/>
          <p:cNvSpPr>
            <a:spLocks noGrp="1" noChangeArrowheads="1"/>
          </p:cNvSpPr>
          <p:nvPr>
            <p:ph type="sldNum" sz="quarter" idx="5"/>
          </p:nvPr>
        </p:nvSpPr>
        <p:spPr bwMode="auto">
          <a:xfrm>
            <a:off x="4142689" y="9117967"/>
            <a:ext cx="3169232" cy="4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b" anchorCtr="0" compatLnSpc="1">
            <a:prstTxWarp prst="textNoShape">
              <a:avLst/>
            </a:prstTxWarp>
          </a:bodyPr>
          <a:lstStyle>
            <a:lvl1pPr algn="r">
              <a:defRPr sz="1200" b="0"/>
            </a:lvl1pPr>
          </a:lstStyle>
          <a:p>
            <a:fld id="{4BD79688-0A4B-4ED7-8644-CD5763B93FEB}" type="slidenum">
              <a:rPr lang="en-US"/>
              <a:pPr/>
              <a:t>‹#›</a:t>
            </a:fld>
            <a:endParaRPr lang="en-US"/>
          </a:p>
        </p:txBody>
      </p:sp>
    </p:spTree>
    <p:extLst>
      <p:ext uri="{BB962C8B-B14F-4D97-AF65-F5344CB8AC3E}">
        <p14:creationId xmlns:p14="http://schemas.microsoft.com/office/powerpoint/2010/main" val="10399958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CC7A2E-FFCE-4AE4-A492-C78FB19B4F4A}" type="slidenum">
              <a:rPr lang="en-US">
                <a:solidFill>
                  <a:prstClr val="black"/>
                </a:solidFill>
              </a:rPr>
              <a:pPr>
                <a:defRPr/>
              </a:pPr>
              <a:t>16</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257300" y="720725"/>
            <a:ext cx="4802188" cy="3602038"/>
          </a:xfrm>
          <a:ln/>
        </p:spPr>
      </p:sp>
      <p:sp>
        <p:nvSpPr>
          <p:cNvPr id="134147" name="Rectangle 3"/>
          <p:cNvSpPr>
            <a:spLocks noGrp="1" noChangeArrowheads="1"/>
          </p:cNvSpPr>
          <p:nvPr>
            <p:ph type="body" idx="1"/>
          </p:nvPr>
        </p:nvSpPr>
        <p:spPr>
          <a:xfrm>
            <a:off x="975700" y="4562871"/>
            <a:ext cx="5363818" cy="4318572"/>
          </a:xfrm>
          <a:noFill/>
        </p:spPr>
        <p:txBody>
          <a:bodyPr/>
          <a:lstStyle/>
          <a:p>
            <a:endParaRPr lang="en-US" dirty="0"/>
          </a:p>
        </p:txBody>
      </p:sp>
    </p:spTree>
    <p:extLst>
      <p:ext uri="{BB962C8B-B14F-4D97-AF65-F5344CB8AC3E}">
        <p14:creationId xmlns:p14="http://schemas.microsoft.com/office/powerpoint/2010/main" val="236746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CC7A2E-FFCE-4AE4-A492-C78FB19B4F4A}" type="slidenum">
              <a:rPr lang="en-US">
                <a:solidFill>
                  <a:prstClr val="black"/>
                </a:solidFill>
              </a:rPr>
              <a:pPr>
                <a:defRPr/>
              </a:pPr>
              <a:t>21</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257300" y="720725"/>
            <a:ext cx="4802188" cy="3602038"/>
          </a:xfrm>
          <a:ln/>
        </p:spPr>
      </p:sp>
      <p:sp>
        <p:nvSpPr>
          <p:cNvPr id="134147" name="Rectangle 3"/>
          <p:cNvSpPr>
            <a:spLocks noGrp="1" noChangeArrowheads="1"/>
          </p:cNvSpPr>
          <p:nvPr>
            <p:ph type="body" idx="1"/>
          </p:nvPr>
        </p:nvSpPr>
        <p:spPr>
          <a:xfrm>
            <a:off x="975700" y="4562871"/>
            <a:ext cx="5363818" cy="4318572"/>
          </a:xfrm>
          <a:noFill/>
        </p:spPr>
        <p:txBody>
          <a:bodyPr/>
          <a:lstStyle/>
          <a:p>
            <a:endParaRPr lang="en-US" dirty="0"/>
          </a:p>
        </p:txBody>
      </p:sp>
    </p:spTree>
    <p:extLst>
      <p:ext uri="{BB962C8B-B14F-4D97-AF65-F5344CB8AC3E}">
        <p14:creationId xmlns:p14="http://schemas.microsoft.com/office/powerpoint/2010/main" val="196385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092B7-7C51-4214-B145-7581D479FA0B}" type="slidenum">
              <a:rPr lang="en-US"/>
              <a:pPr/>
              <a:t>29</a:t>
            </a:fld>
            <a:endParaRPr lang="en-US"/>
          </a:p>
        </p:txBody>
      </p:sp>
      <p:sp>
        <p:nvSpPr>
          <p:cNvPr id="516098" name="Rectangle 2"/>
          <p:cNvSpPr>
            <a:spLocks noGrp="1" noRot="1" noChangeAspect="1" noChangeArrowheads="1" noTextEdit="1"/>
          </p:cNvSpPr>
          <p:nvPr>
            <p:ph type="sldImg"/>
          </p:nvPr>
        </p:nvSpPr>
        <p:spPr>
          <a:xfrm>
            <a:off x="1257300" y="717550"/>
            <a:ext cx="4802188" cy="3600450"/>
          </a:xfrm>
          <a:ln/>
        </p:spPr>
      </p:sp>
      <p:sp>
        <p:nvSpPr>
          <p:cNvPr id="516099" name="Rectangle 3"/>
          <p:cNvSpPr>
            <a:spLocks noGrp="1" noChangeArrowheads="1"/>
          </p:cNvSpPr>
          <p:nvPr>
            <p:ph type="body" idx="1"/>
          </p:nvPr>
        </p:nvSpPr>
        <p:spPr>
          <a:xfrm>
            <a:off x="729670" y="4558152"/>
            <a:ext cx="5854277" cy="4323159"/>
          </a:xfrm>
        </p:spPr>
        <p:txBody>
          <a:bodyPr/>
          <a:lstStyle/>
          <a:p>
            <a:endParaRPr lang="en-US" dirty="0"/>
          </a:p>
        </p:txBody>
      </p:sp>
    </p:spTree>
    <p:extLst>
      <p:ext uri="{BB962C8B-B14F-4D97-AF65-F5344CB8AC3E}">
        <p14:creationId xmlns:p14="http://schemas.microsoft.com/office/powerpoint/2010/main" val="63482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0BFA9A-BC13-47DA-88F8-4E8F5D2FE81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23810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0BFA9A-BC13-47DA-88F8-4E8F5D2FE816}"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60732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092B7-7C51-4214-B145-7581D479FA0B}" type="slidenum">
              <a:rPr lang="en-US"/>
              <a:pPr/>
              <a:t>32</a:t>
            </a:fld>
            <a:endParaRPr lang="en-US"/>
          </a:p>
        </p:txBody>
      </p:sp>
      <p:sp>
        <p:nvSpPr>
          <p:cNvPr id="516098" name="Rectangle 2"/>
          <p:cNvSpPr>
            <a:spLocks noGrp="1" noRot="1" noChangeAspect="1" noChangeArrowheads="1" noTextEdit="1"/>
          </p:cNvSpPr>
          <p:nvPr>
            <p:ph type="sldImg"/>
          </p:nvPr>
        </p:nvSpPr>
        <p:spPr>
          <a:xfrm>
            <a:off x="1257300" y="717550"/>
            <a:ext cx="4802188" cy="3600450"/>
          </a:xfrm>
          <a:ln/>
        </p:spPr>
      </p:sp>
      <p:sp>
        <p:nvSpPr>
          <p:cNvPr id="516099" name="Rectangle 3"/>
          <p:cNvSpPr>
            <a:spLocks noGrp="1" noChangeArrowheads="1"/>
          </p:cNvSpPr>
          <p:nvPr>
            <p:ph type="body" idx="1"/>
          </p:nvPr>
        </p:nvSpPr>
        <p:spPr>
          <a:xfrm>
            <a:off x="729670" y="4558152"/>
            <a:ext cx="5854277" cy="4323159"/>
          </a:xfrm>
        </p:spPr>
        <p:txBody>
          <a:bodyPr/>
          <a:lstStyle/>
          <a:p>
            <a:endParaRPr lang="en-US" dirty="0"/>
          </a:p>
        </p:txBody>
      </p:sp>
    </p:spTree>
    <p:extLst>
      <p:ext uri="{BB962C8B-B14F-4D97-AF65-F5344CB8AC3E}">
        <p14:creationId xmlns:p14="http://schemas.microsoft.com/office/powerpoint/2010/main" val="2695789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CC7A2E-FFCE-4AE4-A492-C78FB19B4F4A}" type="slidenum">
              <a:rPr lang="en-US">
                <a:solidFill>
                  <a:prstClr val="black"/>
                </a:solidFill>
              </a:rPr>
              <a:pPr>
                <a:defRPr/>
              </a:pPr>
              <a:t>41</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257300" y="720725"/>
            <a:ext cx="4802188" cy="3602038"/>
          </a:xfrm>
          <a:ln/>
        </p:spPr>
      </p:sp>
      <p:sp>
        <p:nvSpPr>
          <p:cNvPr id="134147" name="Rectangle 3"/>
          <p:cNvSpPr>
            <a:spLocks noGrp="1" noChangeArrowheads="1"/>
          </p:cNvSpPr>
          <p:nvPr>
            <p:ph type="body" idx="1"/>
          </p:nvPr>
        </p:nvSpPr>
        <p:spPr>
          <a:xfrm>
            <a:off x="975700" y="4562871"/>
            <a:ext cx="5363818" cy="4318572"/>
          </a:xfrm>
          <a:noFill/>
        </p:spPr>
        <p:txBody>
          <a:bodyPr/>
          <a:lstStyle/>
          <a:p>
            <a:endParaRPr lang="en-US" dirty="0"/>
          </a:p>
        </p:txBody>
      </p:sp>
    </p:spTree>
    <p:extLst>
      <p:ext uri="{BB962C8B-B14F-4D97-AF65-F5344CB8AC3E}">
        <p14:creationId xmlns:p14="http://schemas.microsoft.com/office/powerpoint/2010/main" val="421395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CC7A2E-FFCE-4AE4-A492-C78FB19B4F4A}" type="slidenum">
              <a:rPr lang="en-US">
                <a:solidFill>
                  <a:prstClr val="black"/>
                </a:solidFill>
              </a:rPr>
              <a:pPr>
                <a:defRPr/>
              </a:pPr>
              <a:t>47</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257300" y="720725"/>
            <a:ext cx="4802188" cy="3602038"/>
          </a:xfrm>
          <a:ln/>
        </p:spPr>
      </p:sp>
      <p:sp>
        <p:nvSpPr>
          <p:cNvPr id="134147" name="Rectangle 3"/>
          <p:cNvSpPr>
            <a:spLocks noGrp="1" noChangeArrowheads="1"/>
          </p:cNvSpPr>
          <p:nvPr>
            <p:ph type="body" idx="1"/>
          </p:nvPr>
        </p:nvSpPr>
        <p:spPr>
          <a:xfrm>
            <a:off x="975700" y="4562871"/>
            <a:ext cx="5363818" cy="4318572"/>
          </a:xfrm>
          <a:noFill/>
        </p:spPr>
        <p:txBody>
          <a:bodyPr/>
          <a:lstStyle/>
          <a:p>
            <a:endParaRPr lang="en-US" dirty="0"/>
          </a:p>
        </p:txBody>
      </p:sp>
    </p:spTree>
    <p:extLst>
      <p:ext uri="{BB962C8B-B14F-4D97-AF65-F5344CB8AC3E}">
        <p14:creationId xmlns:p14="http://schemas.microsoft.com/office/powerpoint/2010/main" val="320199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57060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33808" y="1201054"/>
            <a:ext cx="8305800" cy="4724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41958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65850" y="228600"/>
            <a:ext cx="2292350" cy="55372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228600"/>
            <a:ext cx="6724650" cy="5537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70931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58420" y="1273624"/>
            <a:ext cx="8305800" cy="4724400"/>
          </a:xfrm>
          <a:prstGeom prst="rect">
            <a:avLst/>
          </a:prstGeom>
        </p:spPr>
        <p:txBody>
          <a:bodyPr/>
          <a:lstStyle/>
          <a:p>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339065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381000" y="1524000"/>
            <a:ext cx="8305800" cy="4724400"/>
          </a:xfrm>
          <a:prstGeom prst="rect">
            <a:avLst/>
          </a:prstGeom>
        </p:spPr>
        <p:txBody>
          <a:bodyPr/>
          <a:lstStyle/>
          <a:p>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67622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430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3443860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1481407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57082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5240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5240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3498234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123549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33808" y="1201054"/>
            <a:ext cx="8305800" cy="472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930515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3535750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222226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419736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768650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2227222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286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286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477076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Chart Placeholder 2"/>
          <p:cNvSpPr>
            <a:spLocks noGrp="1"/>
          </p:cNvSpPr>
          <p:nvPr>
            <p:ph type="chart" idx="1"/>
          </p:nvPr>
        </p:nvSpPr>
        <p:spPr>
          <a:xfrm>
            <a:off x="381000" y="1524000"/>
            <a:ext cx="8305800" cy="4724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endParaRPr lang="en-US"/>
          </a:p>
        </p:txBody>
      </p:sp>
    </p:spTree>
    <p:extLst>
      <p:ext uri="{BB962C8B-B14F-4D97-AF65-F5344CB8AC3E}">
        <p14:creationId xmlns:p14="http://schemas.microsoft.com/office/powerpoint/2010/main" val="3466470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Content Placeholder 2"/>
          <p:cNvSpPr>
            <a:spLocks noGrp="1"/>
          </p:cNvSpPr>
          <p:nvPr>
            <p:ph sz="half" idx="1"/>
          </p:nvPr>
        </p:nvSpPr>
        <p:spPr>
          <a:xfrm>
            <a:off x="381000" y="1524000"/>
            <a:ext cx="40767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524000"/>
            <a:ext cx="40767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3962400"/>
            <a:ext cx="40767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endParaRPr lang="en-US"/>
          </a:p>
        </p:txBody>
      </p:sp>
    </p:spTree>
    <p:extLst>
      <p:ext uri="{BB962C8B-B14F-4D97-AF65-F5344CB8AC3E}">
        <p14:creationId xmlns:p14="http://schemas.microsoft.com/office/powerpoint/2010/main" val="1201095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Table Placeholder 2"/>
          <p:cNvSpPr>
            <a:spLocks noGrp="1"/>
          </p:cNvSpPr>
          <p:nvPr>
            <p:ph type="tbl" idx="1"/>
          </p:nvPr>
        </p:nvSpPr>
        <p:spPr>
          <a:xfrm>
            <a:off x="381000" y="1524000"/>
            <a:ext cx="8305800" cy="4724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endParaRPr lang="en-US"/>
          </a:p>
        </p:txBody>
      </p:sp>
    </p:spTree>
    <p:extLst>
      <p:ext uri="{BB962C8B-B14F-4D97-AF65-F5344CB8AC3E}">
        <p14:creationId xmlns:p14="http://schemas.microsoft.com/office/powerpoint/2010/main" val="264205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57222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685910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726720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734623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5240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5240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845395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89349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580187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0184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538957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192227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99663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286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286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138011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11200" y="1041400"/>
            <a:ext cx="40767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17900" y="1041400"/>
            <a:ext cx="40767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753645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Chart Placeholder 2"/>
          <p:cNvSpPr>
            <a:spLocks noGrp="1"/>
          </p:cNvSpPr>
          <p:nvPr>
            <p:ph type="chart" idx="1"/>
          </p:nvPr>
        </p:nvSpPr>
        <p:spPr>
          <a:xfrm>
            <a:off x="381000" y="1524000"/>
            <a:ext cx="8305800" cy="4724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948504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Content Placeholder 2"/>
          <p:cNvSpPr>
            <a:spLocks noGrp="1"/>
          </p:cNvSpPr>
          <p:nvPr>
            <p:ph sz="half" idx="1"/>
          </p:nvPr>
        </p:nvSpPr>
        <p:spPr>
          <a:xfrm>
            <a:off x="381000" y="1524000"/>
            <a:ext cx="40767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524000"/>
            <a:ext cx="40767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3962400"/>
            <a:ext cx="40767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109426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Table Placeholder 2"/>
          <p:cNvSpPr>
            <a:spLocks noGrp="1"/>
          </p:cNvSpPr>
          <p:nvPr>
            <p:ph type="tbl" idx="1"/>
          </p:nvPr>
        </p:nvSpPr>
        <p:spPr>
          <a:xfrm>
            <a:off x="381000" y="1524000"/>
            <a:ext cx="8305800" cy="4724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267469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609600" cy="4876800"/>
          </a:xfrm>
          <a:prstGeom prst="rect">
            <a:avLst/>
          </a:prstGeom>
          <a:solidFill>
            <a:srgbClr val="CDE3F7"/>
          </a:solidFill>
          <a:ln>
            <a:noFill/>
          </a:ln>
        </p:spPr>
        <p:txBody>
          <a:bodyPr wrap="none" lIns="91418" tIns="45709" rIns="91418" bIns="45709" anchor="ctr"/>
          <a:lstStyle/>
          <a:p>
            <a:pPr algn="ctr" fontAlgn="base">
              <a:spcBef>
                <a:spcPct val="0"/>
              </a:spcBef>
              <a:spcAft>
                <a:spcPct val="0"/>
              </a:spcAft>
              <a:defRPr/>
            </a:pPr>
            <a:endParaRPr lang="en-US" sz="2400" b="1">
              <a:solidFill>
                <a:srgbClr val="000000"/>
              </a:solidFill>
              <a:cs typeface="Arial" charset="0"/>
            </a:endParaRPr>
          </a:p>
        </p:txBody>
      </p:sp>
      <p:sp>
        <p:nvSpPr>
          <p:cNvPr id="3" name="Rectangle 3"/>
          <p:cNvSpPr>
            <a:spLocks noChangeArrowheads="1"/>
          </p:cNvSpPr>
          <p:nvPr/>
        </p:nvSpPr>
        <p:spPr bwMode="auto">
          <a:xfrm>
            <a:off x="6858000" y="884238"/>
            <a:ext cx="1828800" cy="182562"/>
          </a:xfrm>
          <a:prstGeom prst="rect">
            <a:avLst/>
          </a:prstGeom>
          <a:solidFill>
            <a:srgbClr val="CDE3F7"/>
          </a:solidFill>
          <a:ln>
            <a:noFill/>
          </a:ln>
        </p:spPr>
        <p:txBody>
          <a:bodyPr wrap="none" lIns="91418" tIns="45709" rIns="91418" bIns="45709" anchor="ctr"/>
          <a:lstStyle/>
          <a:p>
            <a:pPr algn="ctr" fontAlgn="base">
              <a:spcBef>
                <a:spcPct val="0"/>
              </a:spcBef>
              <a:spcAft>
                <a:spcPct val="0"/>
              </a:spcAft>
              <a:defRPr/>
            </a:pPr>
            <a:endParaRPr lang="en-US" sz="2400" b="1">
              <a:solidFill>
                <a:srgbClr val="000000"/>
              </a:solidFill>
              <a:cs typeface="Arial" charset="0"/>
            </a:endParaRPr>
          </a:p>
        </p:txBody>
      </p:sp>
      <p:sp>
        <p:nvSpPr>
          <p:cNvPr id="4" name="Line 4"/>
          <p:cNvSpPr>
            <a:spLocks noChangeShapeType="1"/>
          </p:cNvSpPr>
          <p:nvPr/>
        </p:nvSpPr>
        <p:spPr bwMode="auto">
          <a:xfrm>
            <a:off x="381000" y="960438"/>
            <a:ext cx="8305800" cy="0"/>
          </a:xfrm>
          <a:prstGeom prst="line">
            <a:avLst/>
          </a:prstGeom>
          <a:noFill/>
          <a:ln w="31750">
            <a:solidFill>
              <a:schemeClr val="tx1"/>
            </a:solidFill>
            <a:round/>
            <a:headEnd/>
            <a:tailEnd/>
          </a:ln>
        </p:spPr>
        <p:txBody>
          <a:bodyPr/>
          <a:lstStyle/>
          <a:p>
            <a:pPr fontAlgn="base">
              <a:spcBef>
                <a:spcPct val="0"/>
              </a:spcBef>
              <a:spcAft>
                <a:spcPct val="0"/>
              </a:spcAft>
              <a:defRPr/>
            </a:pPr>
            <a:endParaRPr lang="en-US" sz="1200" b="1" i="1">
              <a:solidFill>
                <a:srgbClr val="000000"/>
              </a:solidFill>
              <a:cs typeface="Arial" charset="0"/>
            </a:endParaRPr>
          </a:p>
        </p:txBody>
      </p:sp>
      <p:sp>
        <p:nvSpPr>
          <p:cNvPr id="5" name="Line 5"/>
          <p:cNvSpPr>
            <a:spLocks noChangeShapeType="1"/>
          </p:cNvSpPr>
          <p:nvPr userDrawn="1"/>
        </p:nvSpPr>
        <p:spPr bwMode="auto">
          <a:xfrm>
            <a:off x="6877050" y="1066800"/>
            <a:ext cx="1809750" cy="0"/>
          </a:xfrm>
          <a:prstGeom prst="line">
            <a:avLst/>
          </a:prstGeom>
          <a:noFill/>
          <a:ln w="38100">
            <a:solidFill>
              <a:srgbClr val="AC0000"/>
            </a:solidFill>
            <a:round/>
            <a:headEnd/>
            <a:tailEnd/>
          </a:ln>
        </p:spPr>
        <p:txBody>
          <a:bodyPr/>
          <a:lstStyle/>
          <a:p>
            <a:pPr fontAlgn="base">
              <a:spcBef>
                <a:spcPct val="0"/>
              </a:spcBef>
              <a:spcAft>
                <a:spcPct val="0"/>
              </a:spcAft>
              <a:defRPr/>
            </a:pPr>
            <a:endParaRPr lang="en-US" sz="1200" b="1" i="1">
              <a:solidFill>
                <a:srgbClr val="000000"/>
              </a:solidFill>
              <a:cs typeface="Arial" charset="0"/>
            </a:endParaRPr>
          </a:p>
        </p:txBody>
      </p:sp>
      <p:grpSp>
        <p:nvGrpSpPr>
          <p:cNvPr id="6" name="Group 6"/>
          <p:cNvGrpSpPr>
            <a:grpSpLocks/>
          </p:cNvGrpSpPr>
          <p:nvPr userDrawn="1"/>
        </p:nvGrpSpPr>
        <p:grpSpPr bwMode="auto">
          <a:xfrm>
            <a:off x="0" y="6397625"/>
            <a:ext cx="9144000" cy="476250"/>
            <a:chOff x="0" y="4567"/>
            <a:chExt cx="6336" cy="340"/>
          </a:xfrm>
        </p:grpSpPr>
        <p:sp>
          <p:nvSpPr>
            <p:cNvPr id="7" name="Rectangle 7"/>
            <p:cNvSpPr>
              <a:spLocks noChangeArrowheads="1"/>
            </p:cNvSpPr>
            <p:nvPr userDrawn="1"/>
          </p:nvSpPr>
          <p:spPr bwMode="auto">
            <a:xfrm>
              <a:off x="1032" y="4584"/>
              <a:ext cx="4347" cy="296"/>
            </a:xfrm>
            <a:prstGeom prst="rect">
              <a:avLst/>
            </a:prstGeom>
            <a:solidFill>
              <a:schemeClr val="bg1"/>
            </a:solidFill>
            <a:ln>
              <a:noFill/>
            </a:ln>
          </p:spPr>
          <p:txBody>
            <a:bodyPr wrap="none" anchor="ctr"/>
            <a:lstStyle/>
            <a:p>
              <a:pPr fontAlgn="base">
                <a:spcBef>
                  <a:spcPct val="50000"/>
                </a:spcBef>
                <a:spcAft>
                  <a:spcPct val="0"/>
                </a:spcAft>
                <a:defRPr/>
              </a:pPr>
              <a:endParaRPr lang="en-US" sz="1200" b="1" i="1">
                <a:solidFill>
                  <a:srgbClr val="000000"/>
                </a:solidFill>
                <a:cs typeface="Arial" charset="0"/>
              </a:endParaRPr>
            </a:p>
          </p:txBody>
        </p:sp>
        <p:pic>
          <p:nvPicPr>
            <p:cNvPr id="8" name="Picture 9" descr="Mellm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69" y="4590"/>
              <a:ext cx="2218" cy="254"/>
            </a:xfrm>
            <a:prstGeom prst="rect">
              <a:avLst/>
            </a:prstGeom>
            <a:noFill/>
            <a:ln w="9525">
              <a:noFill/>
              <a:miter lim="800000"/>
              <a:headEnd/>
              <a:tailEnd/>
            </a:ln>
          </p:spPr>
        </p:pic>
        <p:pic>
          <p:nvPicPr>
            <p:cNvPr id="9" name="Picture 9" descr="Mellman"/>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825" y="4615"/>
              <a:ext cx="562" cy="238"/>
            </a:xfrm>
            <a:prstGeom prst="rect">
              <a:avLst/>
            </a:prstGeom>
            <a:noFill/>
            <a:ln w="9525">
              <a:noFill/>
              <a:miter lim="800000"/>
              <a:headEnd/>
              <a:tailEnd/>
            </a:ln>
          </p:spPr>
        </p:pic>
        <p:pic>
          <p:nvPicPr>
            <p:cNvPr id="10" name="Picture 24" descr="Mellman"/>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35" y="4635"/>
              <a:ext cx="667" cy="228"/>
            </a:xfrm>
            <a:prstGeom prst="rect">
              <a:avLst/>
            </a:prstGeom>
            <a:noFill/>
            <a:ln w="9525">
              <a:noFill/>
              <a:miter lim="800000"/>
              <a:headEnd/>
              <a:tailEnd/>
            </a:ln>
          </p:spPr>
        </p:pic>
        <p:pic>
          <p:nvPicPr>
            <p:cNvPr id="11" name="Picture 9" descr="Mellman"/>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125" y="4634"/>
              <a:ext cx="722" cy="242"/>
            </a:xfrm>
            <a:prstGeom prst="rect">
              <a:avLst/>
            </a:prstGeom>
            <a:noFill/>
            <a:ln w="9525">
              <a:noFill/>
              <a:miter lim="800000"/>
              <a:headEnd/>
              <a:tailEnd/>
            </a:ln>
          </p:spPr>
        </p:pic>
        <p:pic>
          <p:nvPicPr>
            <p:cNvPr id="12" name="Picture 9" descr="Mellman"/>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101" y="4594"/>
              <a:ext cx="222" cy="303"/>
            </a:xfrm>
            <a:prstGeom prst="rect">
              <a:avLst/>
            </a:prstGeom>
            <a:noFill/>
            <a:ln w="9525">
              <a:noFill/>
              <a:miter lim="800000"/>
              <a:headEnd/>
              <a:tailEnd/>
            </a:ln>
          </p:spPr>
        </p:pic>
        <p:sp>
          <p:nvSpPr>
            <p:cNvPr id="13" name="Rectangle 13"/>
            <p:cNvSpPr>
              <a:spLocks noChangeArrowheads="1"/>
            </p:cNvSpPr>
            <p:nvPr userDrawn="1"/>
          </p:nvSpPr>
          <p:spPr bwMode="auto">
            <a:xfrm>
              <a:off x="0" y="4567"/>
              <a:ext cx="422" cy="340"/>
            </a:xfrm>
            <a:prstGeom prst="rect">
              <a:avLst/>
            </a:prstGeom>
            <a:solidFill>
              <a:srgbClr val="AC0000"/>
            </a:solidFill>
            <a:ln>
              <a:noFill/>
            </a:ln>
          </p:spPr>
          <p:txBody>
            <a:bodyPr wrap="none" anchor="ctr"/>
            <a:lstStyle/>
            <a:p>
              <a:pPr fontAlgn="base">
                <a:spcBef>
                  <a:spcPct val="50000"/>
                </a:spcBef>
                <a:spcAft>
                  <a:spcPct val="0"/>
                </a:spcAft>
                <a:defRPr/>
              </a:pPr>
              <a:endParaRPr lang="en-US" sz="1200" b="1" i="1">
                <a:solidFill>
                  <a:srgbClr val="000000"/>
                </a:solidFill>
                <a:cs typeface="Arial" charset="0"/>
              </a:endParaRPr>
            </a:p>
          </p:txBody>
        </p:sp>
        <p:sp>
          <p:nvSpPr>
            <p:cNvPr id="14" name="Rectangle 14"/>
            <p:cNvSpPr>
              <a:spLocks noChangeArrowheads="1"/>
            </p:cNvSpPr>
            <p:nvPr userDrawn="1"/>
          </p:nvSpPr>
          <p:spPr bwMode="auto">
            <a:xfrm>
              <a:off x="5914" y="4570"/>
              <a:ext cx="422" cy="324"/>
            </a:xfrm>
            <a:prstGeom prst="rect">
              <a:avLst/>
            </a:prstGeom>
            <a:solidFill>
              <a:srgbClr val="AC0000"/>
            </a:solidFill>
            <a:ln>
              <a:noFill/>
            </a:ln>
          </p:spPr>
          <p:txBody>
            <a:bodyPr wrap="none" anchor="ctr"/>
            <a:lstStyle/>
            <a:p>
              <a:pPr fontAlgn="base">
                <a:spcBef>
                  <a:spcPct val="50000"/>
                </a:spcBef>
                <a:spcAft>
                  <a:spcPct val="0"/>
                </a:spcAft>
                <a:defRPr/>
              </a:pPr>
              <a:endParaRPr lang="en-US" sz="1200" b="1" i="1">
                <a:solidFill>
                  <a:srgbClr val="000000"/>
                </a:solidFill>
                <a:cs typeface="Arial" charset="0"/>
              </a:endParaRPr>
            </a:p>
          </p:txBody>
        </p:sp>
        <p:sp>
          <p:nvSpPr>
            <p:cNvPr id="15" name="Line 15"/>
            <p:cNvSpPr>
              <a:spLocks noChangeShapeType="1"/>
            </p:cNvSpPr>
            <p:nvPr userDrawn="1"/>
          </p:nvSpPr>
          <p:spPr bwMode="auto">
            <a:xfrm>
              <a:off x="0" y="4570"/>
              <a:ext cx="6336" cy="0"/>
            </a:xfrm>
            <a:prstGeom prst="line">
              <a:avLst/>
            </a:prstGeom>
            <a:noFill/>
            <a:ln w="25400">
              <a:solidFill>
                <a:schemeClr val="tx1"/>
              </a:solidFill>
              <a:round/>
              <a:headEnd/>
              <a:tailEnd/>
            </a:ln>
          </p:spPr>
          <p:txBody>
            <a:bodyPr/>
            <a:lstStyle/>
            <a:p>
              <a:pPr fontAlgn="base">
                <a:spcBef>
                  <a:spcPct val="0"/>
                </a:spcBef>
                <a:spcAft>
                  <a:spcPct val="0"/>
                </a:spcAft>
                <a:defRPr/>
              </a:pPr>
              <a:endParaRPr lang="en-US" sz="1200" b="1" i="1">
                <a:solidFill>
                  <a:srgbClr val="000000"/>
                </a:solidFill>
                <a:cs typeface="Arial" charset="0"/>
              </a:endParaRPr>
            </a:p>
          </p:txBody>
        </p:sp>
      </p:grpSp>
    </p:spTree>
    <p:extLst>
      <p:ext uri="{BB962C8B-B14F-4D97-AF65-F5344CB8AC3E}">
        <p14:creationId xmlns:p14="http://schemas.microsoft.com/office/powerpoint/2010/main" val="3909171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10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041831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10931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66549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8886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852756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7.png"/><Relationship Id="rId3" Type="http://schemas.openxmlformats.org/officeDocument/2006/relationships/slideLayout" Target="../slideLayouts/slideLayout31.xml"/><Relationship Id="rId21" Type="http://schemas.openxmlformats.org/officeDocument/2006/relationships/image" Target="../media/image10.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12.png"/><Relationship Id="rId10" Type="http://schemas.openxmlformats.org/officeDocument/2006/relationships/slideLayout" Target="../slideLayouts/slideLayout38.xml"/><Relationship Id="rId19"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 name="Group 30"/>
          <p:cNvGrpSpPr>
            <a:grpSpLocks/>
          </p:cNvGrpSpPr>
          <p:nvPr/>
        </p:nvGrpSpPr>
        <p:grpSpPr bwMode="auto">
          <a:xfrm>
            <a:off x="0" y="6486436"/>
            <a:ext cx="9144000" cy="386078"/>
            <a:chOff x="0" y="4020"/>
            <a:chExt cx="5760" cy="300"/>
          </a:xfrm>
        </p:grpSpPr>
        <p:sp>
          <p:nvSpPr>
            <p:cNvPr id="32" name="Rectangle 31"/>
            <p:cNvSpPr>
              <a:spLocks noChangeArrowheads="1"/>
            </p:cNvSpPr>
            <p:nvPr userDrawn="1"/>
          </p:nvSpPr>
          <p:spPr bwMode="auto">
            <a:xfrm>
              <a:off x="938" y="4035"/>
              <a:ext cx="3952" cy="2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Rectangle 32"/>
            <p:cNvSpPr>
              <a:spLocks noChangeArrowheads="1"/>
            </p:cNvSpPr>
            <p:nvPr userDrawn="1"/>
          </p:nvSpPr>
          <p:spPr bwMode="auto">
            <a:xfrm>
              <a:off x="0" y="4020"/>
              <a:ext cx="384" cy="300"/>
            </a:xfrm>
            <a:prstGeom prst="rect">
              <a:avLst/>
            </a:prstGeom>
            <a:solidFill>
              <a:srgbClr val="A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33"/>
            <p:cNvSpPr>
              <a:spLocks noChangeArrowheads="1"/>
            </p:cNvSpPr>
            <p:nvPr userDrawn="1"/>
          </p:nvSpPr>
          <p:spPr bwMode="auto">
            <a:xfrm>
              <a:off x="5376" y="4032"/>
              <a:ext cx="384" cy="288"/>
            </a:xfrm>
            <a:prstGeom prst="rect">
              <a:avLst/>
            </a:prstGeom>
            <a:solidFill>
              <a:srgbClr val="A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16"/>
            <p:cNvSpPr>
              <a:spLocks noChangeShapeType="1"/>
            </p:cNvSpPr>
            <p:nvPr userDrawn="1"/>
          </p:nvSpPr>
          <p:spPr bwMode="auto">
            <a:xfrm>
              <a:off x="0" y="4023"/>
              <a:ext cx="576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 name="Text Box 17"/>
          <p:cNvSpPr txBox="1">
            <a:spLocks noChangeArrowheads="1"/>
          </p:cNvSpPr>
          <p:nvPr/>
        </p:nvSpPr>
        <p:spPr bwMode="auto">
          <a:xfrm>
            <a:off x="8591550" y="6495395"/>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41A6F257-0410-4708-80B1-5A974E780BCA}" type="slidenum">
              <a:rPr lang="en-US" sz="1800">
                <a:solidFill>
                  <a:srgbClr val="FFFFFF"/>
                </a:solidFill>
              </a:rPr>
              <a:pPr>
                <a:spcBef>
                  <a:spcPct val="50000"/>
                </a:spcBef>
              </a:pPr>
              <a:t>‹#›</a:t>
            </a:fld>
            <a:endParaRPr lang="en-US" sz="1800" dirty="0">
              <a:solidFill>
                <a:srgbClr val="FFFFFF"/>
              </a:solidFill>
            </a:endParaRPr>
          </a:p>
        </p:txBody>
      </p:sp>
      <p:pic>
        <p:nvPicPr>
          <p:cNvPr id="37" name="Picture 2" descr="C:\Users\acarrier\AppData\Local\Microsoft\Windows\Temporary Internet Files\Content.Outlook\T5WKRT8Q\mellman-logo f.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1527" t="3319" r="46903" b="68499"/>
          <a:stretch/>
        </p:blipFill>
        <p:spPr bwMode="auto">
          <a:xfrm>
            <a:off x="1028058" y="6607956"/>
            <a:ext cx="428407" cy="1561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carrier\AppData\Local\Microsoft\Windows\Temporary Internet Files\Content.Outlook\T5WKRT8Q\mellman-logo f.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1527" t="31263" b="34369"/>
          <a:stretch/>
        </p:blipFill>
        <p:spPr bwMode="auto">
          <a:xfrm>
            <a:off x="1521600" y="6586181"/>
            <a:ext cx="1442405" cy="2020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acarrier\AppData\Local\Microsoft\Windows\Temporary Internet Files\Content.Outlook\T5WKRT8Q\mellman-logo f.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1526" t="64534" r="29573" b="10360"/>
          <a:stretch/>
        </p:blipFill>
        <p:spPr bwMode="auto">
          <a:xfrm>
            <a:off x="3039387" y="6609839"/>
            <a:ext cx="856814" cy="1543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carrier\AppData\Local\Microsoft\Windows\Temporary Internet Files\Content.Outlook\T5WKRT8Q\mellman-logo f.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9395"/>
          <a:stretch/>
        </p:blipFill>
        <p:spPr bwMode="auto">
          <a:xfrm>
            <a:off x="657250" y="6539602"/>
            <a:ext cx="320492" cy="2922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D3F9275-19E6-4BCD-A9C8-87583B439EFD}"/>
              </a:ext>
            </a:extLst>
          </p:cNvPr>
          <p:cNvPicPr>
            <a:picLocks noChangeAspect="1"/>
          </p:cNvPicPr>
          <p:nvPr userDrawn="1"/>
        </p:nvPicPr>
        <p:blipFill>
          <a:blip r:embed="rId20"/>
          <a:stretch>
            <a:fillRect/>
          </a:stretch>
        </p:blipFill>
        <p:spPr>
          <a:xfrm>
            <a:off x="7113363" y="6502104"/>
            <a:ext cx="497252" cy="328891"/>
          </a:xfrm>
          <a:prstGeom prst="rect">
            <a:avLst/>
          </a:prstGeom>
        </p:spPr>
      </p:pic>
      <p:pic>
        <p:nvPicPr>
          <p:cNvPr id="7" name="Picture 6">
            <a:extLst>
              <a:ext uri="{FF2B5EF4-FFF2-40B4-BE49-F238E27FC236}">
                <a16:creationId xmlns:a16="http://schemas.microsoft.com/office/drawing/2014/main" id="{57DA7226-5472-4F4E-AD83-FDA8A4D377D4}"/>
              </a:ext>
            </a:extLst>
          </p:cNvPr>
          <p:cNvPicPr>
            <a:picLocks noChangeAspect="1"/>
          </p:cNvPicPr>
          <p:nvPr userDrawn="1"/>
        </p:nvPicPr>
        <p:blipFill>
          <a:blip r:embed="rId21"/>
          <a:stretch>
            <a:fillRect/>
          </a:stretch>
        </p:blipFill>
        <p:spPr>
          <a:xfrm>
            <a:off x="7683917" y="6560164"/>
            <a:ext cx="774423" cy="243996"/>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3" r:id="rId12"/>
    <p:sldLayoutId id="2147483677" r:id="rId13"/>
    <p:sldLayoutId id="2147483695" r:id="rId14"/>
  </p:sldLayoutIdLst>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bwMode="auto">
          <a:xfrm>
            <a:off x="1371600" y="228600"/>
            <a:ext cx="7086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39" name="Rectangle 3"/>
          <p:cNvSpPr>
            <a:spLocks noGrp="1" noChangeArrowheads="1"/>
          </p:cNvSpPr>
          <p:nvPr>
            <p:ph type="body" idx="1"/>
          </p:nvPr>
        </p:nvSpPr>
        <p:spPr bwMode="auto">
          <a:xfrm>
            <a:off x="381000" y="1524000"/>
            <a:ext cx="8305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3983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p>
        </p:txBody>
      </p:sp>
      <p:sp>
        <p:nvSpPr>
          <p:cNvPr id="3983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endParaRPr lang="en-US"/>
          </a:p>
        </p:txBody>
      </p:sp>
      <p:sp>
        <p:nvSpPr>
          <p:cNvPr id="398343" name="Rectangle 7"/>
          <p:cNvSpPr>
            <a:spLocks noChangeArrowheads="1"/>
          </p:cNvSpPr>
          <p:nvPr/>
        </p:nvSpPr>
        <p:spPr bwMode="auto">
          <a:xfrm>
            <a:off x="280988" y="169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4" name="Rectangle 8"/>
          <p:cNvSpPr>
            <a:spLocks noChangeArrowheads="1"/>
          </p:cNvSpPr>
          <p:nvPr/>
        </p:nvSpPr>
        <p:spPr bwMode="auto">
          <a:xfrm>
            <a:off x="247650" y="195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5" name="Rectangle 9"/>
          <p:cNvSpPr>
            <a:spLocks noChangeArrowheads="1"/>
          </p:cNvSpPr>
          <p:nvPr/>
        </p:nvSpPr>
        <p:spPr bwMode="auto">
          <a:xfrm>
            <a:off x="327025" y="141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6" name="Rectangle 10"/>
          <p:cNvSpPr>
            <a:spLocks noChangeArrowheads="1"/>
          </p:cNvSpPr>
          <p:nvPr/>
        </p:nvSpPr>
        <p:spPr bwMode="auto">
          <a:xfrm>
            <a:off x="290513"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7" name="Rectangle 11"/>
          <p:cNvSpPr>
            <a:spLocks noChangeArrowheads="1"/>
          </p:cNvSpPr>
          <p:nvPr/>
        </p:nvSpPr>
        <p:spPr bwMode="auto">
          <a:xfrm>
            <a:off x="327025" y="141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8" name="Line 12"/>
          <p:cNvSpPr>
            <a:spLocks noChangeShapeType="1"/>
          </p:cNvSpPr>
          <p:nvPr/>
        </p:nvSpPr>
        <p:spPr bwMode="auto">
          <a:xfrm>
            <a:off x="0" y="-34925"/>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Lst>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bwMode="auto">
          <a:xfrm>
            <a:off x="1371600" y="228600"/>
            <a:ext cx="7086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39" name="Rectangle 3"/>
          <p:cNvSpPr>
            <a:spLocks noGrp="1" noChangeArrowheads="1"/>
          </p:cNvSpPr>
          <p:nvPr>
            <p:ph type="body" idx="1"/>
          </p:nvPr>
        </p:nvSpPr>
        <p:spPr bwMode="auto">
          <a:xfrm>
            <a:off x="381000" y="1524000"/>
            <a:ext cx="8305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solidFill>
                <a:srgbClr val="000000"/>
              </a:solidFill>
            </a:endParaRPr>
          </a:p>
        </p:txBody>
      </p:sp>
      <p:sp>
        <p:nvSpPr>
          <p:cNvPr id="3983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solidFill>
                <a:srgbClr val="000000"/>
              </a:solidFill>
            </a:endParaRPr>
          </a:p>
        </p:txBody>
      </p:sp>
      <p:sp>
        <p:nvSpPr>
          <p:cNvPr id="3983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endParaRPr lang="en-US">
              <a:solidFill>
                <a:srgbClr val="000000"/>
              </a:solidFill>
            </a:endParaRPr>
          </a:p>
        </p:txBody>
      </p:sp>
      <p:sp>
        <p:nvSpPr>
          <p:cNvPr id="398343" name="Rectangle 7"/>
          <p:cNvSpPr>
            <a:spLocks noChangeArrowheads="1"/>
          </p:cNvSpPr>
          <p:nvPr/>
        </p:nvSpPr>
        <p:spPr bwMode="auto">
          <a:xfrm>
            <a:off x="280988" y="169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4" name="Rectangle 8"/>
          <p:cNvSpPr>
            <a:spLocks noChangeArrowheads="1"/>
          </p:cNvSpPr>
          <p:nvPr/>
        </p:nvSpPr>
        <p:spPr bwMode="auto">
          <a:xfrm>
            <a:off x="247650" y="195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5" name="Rectangle 9"/>
          <p:cNvSpPr>
            <a:spLocks noChangeArrowheads="1"/>
          </p:cNvSpPr>
          <p:nvPr/>
        </p:nvSpPr>
        <p:spPr bwMode="auto">
          <a:xfrm>
            <a:off x="327025" y="141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6" name="Rectangle 10"/>
          <p:cNvSpPr>
            <a:spLocks noChangeArrowheads="1"/>
          </p:cNvSpPr>
          <p:nvPr/>
        </p:nvSpPr>
        <p:spPr bwMode="auto">
          <a:xfrm>
            <a:off x="290513"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7" name="Rectangle 11"/>
          <p:cNvSpPr>
            <a:spLocks noChangeArrowheads="1"/>
          </p:cNvSpPr>
          <p:nvPr/>
        </p:nvSpPr>
        <p:spPr bwMode="auto">
          <a:xfrm>
            <a:off x="327025" y="141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8" name="Line 12"/>
          <p:cNvSpPr>
            <a:spLocks noChangeShapeType="1"/>
          </p:cNvSpPr>
          <p:nvPr/>
        </p:nvSpPr>
        <p:spPr bwMode="auto">
          <a:xfrm>
            <a:off x="0" y="-34925"/>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a:solidFill>
                <a:srgbClr val="000000"/>
              </a:solidFill>
              <a:latin typeface="Arial" charset="0"/>
            </a:endParaRPr>
          </a:p>
        </p:txBody>
      </p:sp>
      <p:grpSp>
        <p:nvGrpSpPr>
          <p:cNvPr id="19" name="Group 7"/>
          <p:cNvGrpSpPr>
            <a:grpSpLocks/>
          </p:cNvGrpSpPr>
          <p:nvPr userDrawn="1"/>
        </p:nvGrpSpPr>
        <p:grpSpPr bwMode="auto">
          <a:xfrm>
            <a:off x="0" y="6486436"/>
            <a:ext cx="9144000" cy="386078"/>
            <a:chOff x="0" y="4020"/>
            <a:chExt cx="5760" cy="300"/>
          </a:xfrm>
        </p:grpSpPr>
        <p:sp>
          <p:nvSpPr>
            <p:cNvPr id="20" name="Rectangle 8"/>
            <p:cNvSpPr>
              <a:spLocks noChangeArrowheads="1"/>
            </p:cNvSpPr>
            <p:nvPr userDrawn="1"/>
          </p:nvSpPr>
          <p:spPr bwMode="auto">
            <a:xfrm>
              <a:off x="938" y="4035"/>
              <a:ext cx="3952" cy="2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a:solidFill>
                  <a:srgbClr val="000000"/>
                </a:solidFill>
                <a:latin typeface="Arial" charset="0"/>
              </a:endParaRPr>
            </a:p>
          </p:txBody>
        </p:sp>
        <p:pic>
          <p:nvPicPr>
            <p:cNvPr id="23" name="Picture 9" descr="Mellman"/>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1790" y="4040"/>
              <a:ext cx="201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pic>
          <p:nvPicPr>
            <p:cNvPr id="24" name="Picture 9" descr="Mellman"/>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386" y="4062"/>
              <a:ext cx="51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pic>
          <p:nvPicPr>
            <p:cNvPr id="25" name="Picture 9" descr="Mellman"/>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1214" y="4080"/>
              <a:ext cx="60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pic>
          <p:nvPicPr>
            <p:cNvPr id="26" name="Picture 9" descr="Mellman"/>
            <p:cNvPicPr>
              <a:picLocks noChangeAspect="1" noChangeArrowheads="1"/>
            </p:cNvPicPr>
            <p:nvPr userDrawn="1"/>
          </p:nvPicPr>
          <p:blipFill>
            <a:blip r:embed="rId21" cstate="email">
              <a:extLst>
                <a:ext uri="{28A0092B-C50C-407E-A947-70E740481C1C}">
                  <a14:useLocalDpi xmlns:a14="http://schemas.microsoft.com/office/drawing/2010/main"/>
                </a:ext>
              </a:extLst>
            </a:blip>
            <a:srcRect/>
            <a:stretch>
              <a:fillRect/>
            </a:stretch>
          </p:blipFill>
          <p:spPr bwMode="auto">
            <a:xfrm>
              <a:off x="3750" y="4079"/>
              <a:ext cx="65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pic>
          <p:nvPicPr>
            <p:cNvPr id="27" name="Picture 9" descr="Mellman"/>
            <p:cNvPicPr>
              <a:picLocks noChangeAspect="1" noChangeArrowheads="1"/>
            </p:cNvPicPr>
            <p:nvPr userDrawn="1"/>
          </p:nvPicPr>
          <p:blipFill>
            <a:blip r:embed="rId22" cstate="email">
              <a:extLst>
                <a:ext uri="{28A0092B-C50C-407E-A947-70E740481C1C}">
                  <a14:useLocalDpi xmlns:a14="http://schemas.microsoft.com/office/drawing/2010/main"/>
                </a:ext>
              </a:extLst>
            </a:blip>
            <a:srcRect/>
            <a:stretch>
              <a:fillRect/>
            </a:stretch>
          </p:blipFill>
          <p:spPr bwMode="auto">
            <a:xfrm>
              <a:off x="1001" y="4044"/>
              <a:ext cx="202"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sp>
          <p:nvSpPr>
            <p:cNvPr id="28" name="Rectangle 14"/>
            <p:cNvSpPr>
              <a:spLocks noChangeArrowheads="1"/>
            </p:cNvSpPr>
            <p:nvPr userDrawn="1"/>
          </p:nvSpPr>
          <p:spPr bwMode="auto">
            <a:xfrm>
              <a:off x="0" y="4020"/>
              <a:ext cx="384" cy="300"/>
            </a:xfrm>
            <a:prstGeom prst="rect">
              <a:avLst/>
            </a:prstGeom>
            <a:solidFill>
              <a:srgbClr val="A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29" name="Rectangle 15"/>
            <p:cNvSpPr>
              <a:spLocks noChangeArrowheads="1"/>
            </p:cNvSpPr>
            <p:nvPr userDrawn="1"/>
          </p:nvSpPr>
          <p:spPr bwMode="auto">
            <a:xfrm>
              <a:off x="5376" y="4032"/>
              <a:ext cx="384" cy="288"/>
            </a:xfrm>
            <a:prstGeom prst="rect">
              <a:avLst/>
            </a:prstGeom>
            <a:solidFill>
              <a:srgbClr val="A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0" name="Line 16"/>
            <p:cNvSpPr>
              <a:spLocks noChangeShapeType="1"/>
            </p:cNvSpPr>
            <p:nvPr userDrawn="1"/>
          </p:nvSpPr>
          <p:spPr bwMode="auto">
            <a:xfrm>
              <a:off x="0" y="4023"/>
              <a:ext cx="576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a:solidFill>
                  <a:srgbClr val="000000"/>
                </a:solidFill>
                <a:latin typeface="Arial" charset="0"/>
              </a:endParaRPr>
            </a:p>
          </p:txBody>
        </p:sp>
      </p:grpSp>
      <p:pic>
        <p:nvPicPr>
          <p:cNvPr id="17" name="Picture 3"/>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a:stretch/>
        </p:blipFill>
        <p:spPr bwMode="auto">
          <a:xfrm>
            <a:off x="1582052" y="6509694"/>
            <a:ext cx="356739" cy="36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17"/>
          <p:cNvSpPr txBox="1">
            <a:spLocks noChangeArrowheads="1"/>
          </p:cNvSpPr>
          <p:nvPr userDrawn="1"/>
        </p:nvSpPr>
        <p:spPr bwMode="auto">
          <a:xfrm>
            <a:off x="8610600" y="6506028"/>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fld id="{41A6F257-0410-4708-80B1-5A974E780BCA}" type="slidenum">
              <a:rPr lang="en-US" b="1">
                <a:solidFill>
                  <a:srgbClr val="FFFFFF"/>
                </a:solidFill>
                <a:latin typeface="Arial" charset="0"/>
              </a:rPr>
              <a:pPr fontAlgn="base">
                <a:spcBef>
                  <a:spcPct val="50000"/>
                </a:spcBef>
                <a:spcAft>
                  <a:spcPct val="0"/>
                </a:spcAft>
              </a:pPr>
              <a:t>‹#›</a:t>
            </a:fld>
            <a:endParaRPr lang="en-US" b="1">
              <a:solidFill>
                <a:srgbClr val="FFFFFF"/>
              </a:solidFill>
              <a:latin typeface="Arial" charset="0"/>
            </a:endParaRPr>
          </a:p>
        </p:txBody>
      </p:sp>
    </p:spTree>
    <p:extLst>
      <p:ext uri="{BB962C8B-B14F-4D97-AF65-F5344CB8AC3E}">
        <p14:creationId xmlns:p14="http://schemas.microsoft.com/office/powerpoint/2010/main" val="39206154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142875" y="2486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 name="AutoShape 2" descr="Image result for ab d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Image result for the mellman grou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746" y="775394"/>
            <a:ext cx="5120962" cy="14287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2" y="2777891"/>
            <a:ext cx="9144001"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3900" b="1" dirty="0">
                <a:solidFill>
                  <a:schemeClr val="tx2"/>
                </a:solidFill>
                <a:latin typeface="Tahoma" pitchFamily="34" charset="0"/>
              </a:rPr>
              <a:t>National Progressive Donor Survey</a:t>
            </a:r>
          </a:p>
        </p:txBody>
      </p:sp>
      <p:sp>
        <p:nvSpPr>
          <p:cNvPr id="8" name="Rectangle 2"/>
          <p:cNvSpPr>
            <a:spLocks noChangeArrowheads="1"/>
          </p:cNvSpPr>
          <p:nvPr/>
        </p:nvSpPr>
        <p:spPr bwMode="auto">
          <a:xfrm>
            <a:off x="-94341" y="4615500"/>
            <a:ext cx="93472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sz="3600" b="0" dirty="0">
                <a:latin typeface="Tahoma" pitchFamily="34" charset="0"/>
              </a:rPr>
              <a:t>Findings From A Survey Of </a:t>
            </a:r>
          </a:p>
          <a:p>
            <a:pPr algn="ctr"/>
            <a:r>
              <a:rPr lang="en-US" sz="3600" b="0" dirty="0">
                <a:latin typeface="Tahoma" pitchFamily="34" charset="0"/>
              </a:rPr>
              <a:t>Progressive Donors</a:t>
            </a:r>
          </a:p>
          <a:p>
            <a:pPr algn="ctr"/>
            <a:r>
              <a:rPr lang="en-US" sz="3600" b="0" dirty="0">
                <a:latin typeface="Tahoma" pitchFamily="34" charset="0"/>
              </a:rPr>
              <a:t>March 2021 </a:t>
            </a:r>
            <a:endParaRPr lang="en-US" altLang="en-US" sz="4000" b="1" dirty="0">
              <a:solidFill>
                <a:schemeClr val="tx2"/>
              </a:solidFill>
              <a:latin typeface="Tahoma" pitchFamily="34" charset="0"/>
            </a:endParaRPr>
          </a:p>
        </p:txBody>
      </p:sp>
      <p:pic>
        <p:nvPicPr>
          <p:cNvPr id="3" name="Picture 2">
            <a:extLst>
              <a:ext uri="{FF2B5EF4-FFF2-40B4-BE49-F238E27FC236}">
                <a16:creationId xmlns:a16="http://schemas.microsoft.com/office/drawing/2014/main" id="{CE5B5067-46BB-EB45-A25D-80EDCCDEFA91}"/>
              </a:ext>
            </a:extLst>
          </p:cNvPr>
          <p:cNvPicPr>
            <a:picLocks noChangeAspect="1"/>
          </p:cNvPicPr>
          <p:nvPr/>
        </p:nvPicPr>
        <p:blipFill>
          <a:blip r:embed="rId3"/>
          <a:stretch>
            <a:fillRect/>
          </a:stretch>
        </p:blipFill>
        <p:spPr>
          <a:xfrm>
            <a:off x="6033045" y="508401"/>
            <a:ext cx="2269490" cy="22694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4595465" y="2033403"/>
          <a:ext cx="4391300" cy="450114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0" y="122121"/>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700" b="1" i="0" u="none" strike="noStrike" kern="1200" cap="none" spc="0" normalizeH="0" baseline="0" noProof="0" dirty="0" err="1">
                <a:ln>
                  <a:noFill/>
                </a:ln>
                <a:solidFill>
                  <a:srgbClr val="000000"/>
                </a:solidFill>
                <a:effectLst/>
                <a:uLnTx/>
                <a:uFillTx/>
                <a:latin typeface="Tahoma" pitchFamily="34" charset="0"/>
                <a:ea typeface="+mj-ea"/>
                <a:cs typeface="+mj-cs"/>
              </a:rPr>
              <a:t>Covid</a:t>
            </a:r>
            <a:r>
              <a:rPr kumimoji="0" lang="en-US" sz="2700" b="1" i="0" u="none" strike="noStrike" kern="1200" cap="none" spc="0" normalizeH="0" baseline="0" noProof="0" dirty="0">
                <a:ln>
                  <a:noFill/>
                </a:ln>
                <a:solidFill>
                  <a:srgbClr val="000000"/>
                </a:solidFill>
                <a:effectLst/>
                <a:uLnTx/>
                <a:uFillTx/>
                <a:latin typeface="Tahoma" pitchFamily="34" charset="0"/>
                <a:ea typeface="+mj-ea"/>
                <a:cs typeface="+mj-cs"/>
              </a:rPr>
              <a:t> Drove </a:t>
            </a:r>
            <a:r>
              <a:rPr lang="en-US" sz="2700" dirty="0">
                <a:solidFill>
                  <a:srgbClr val="000000"/>
                </a:solidFill>
                <a:latin typeface="Tahoma" pitchFamily="34" charset="0"/>
              </a:rPr>
              <a:t>Donations To Health &amp; Social Services Groups, With Many Stretching To Give More </a:t>
            </a:r>
          </a:p>
        </p:txBody>
      </p:sp>
      <p:graphicFrame>
        <p:nvGraphicFramePr>
          <p:cNvPr id="24" name="Object 2"/>
          <p:cNvGraphicFramePr>
            <a:graphicFrameLocks/>
          </p:cNvGraphicFramePr>
          <p:nvPr>
            <p:extLst>
              <p:ext uri="{D42A27DB-BD31-4B8C-83A1-F6EECF244321}">
                <p14:modId xmlns:p14="http://schemas.microsoft.com/office/powerpoint/2010/main" val="417114732"/>
              </p:ext>
            </p:extLst>
          </p:nvPr>
        </p:nvGraphicFramePr>
        <p:xfrm>
          <a:off x="212600" y="2019772"/>
          <a:ext cx="4391300"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1348923" y="4925598"/>
            <a:ext cx="967589" cy="52322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158485" y="5644204"/>
            <a:ext cx="1252823" cy="40011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FFFF"/>
                </a:solidFill>
                <a:latin typeface="Times New Roman" pitchFamily="18" charset="0"/>
              </a:rPr>
              <a:t>7</a:t>
            </a:r>
            <a:r>
              <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4644973" y="5667436"/>
            <a:ext cx="997329" cy="40011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FFFF"/>
                </a:solidFill>
                <a:latin typeface="Times New Roman" pitchFamily="18" charset="0"/>
              </a:rPr>
              <a:t>7</a:t>
            </a:r>
            <a:r>
              <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5664661" y="5184733"/>
            <a:ext cx="1062633" cy="52322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Times New Roman" pitchFamily="18" charset="0"/>
              </a:rPr>
              <a:t>24</a:t>
            </a: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553181" y="904193"/>
            <a:ext cx="8183584" cy="1354217"/>
          </a:xfrm>
          <a:prstGeom prst="rect">
            <a:avLst/>
          </a:prstGeom>
          <a:noFill/>
          <a:ln w="9525">
            <a:solidFill>
              <a:schemeClr val="tx1"/>
            </a:solidFill>
            <a:miter lim="800000"/>
            <a:headEnd/>
            <a:tailEnd/>
          </a:ln>
        </p:spPr>
        <p:txBody>
          <a:bodyPr wrap="square">
            <a:spAutoFit/>
          </a:bodyPr>
          <a:lstStyle/>
          <a:p>
            <a:pPr fontAlgn="base">
              <a:spcBef>
                <a:spcPct val="0"/>
              </a:spcBef>
              <a:spcAft>
                <a:spcPct val="0"/>
              </a:spcAft>
            </a:pPr>
            <a:r>
              <a:rPr lang="en-US" sz="1600" b="0" i="1" dirty="0">
                <a:solidFill>
                  <a:srgbClr val="000000"/>
                </a:solidFill>
                <a:latin typeface="Times New Roman" pitchFamily="18" charset="0"/>
              </a:rPr>
              <a:t>Which comes closest to describing your charitable contributions since the pandemic? </a:t>
            </a:r>
          </a:p>
          <a:p>
            <a:pPr marL="461963" indent="-122238" defTabSz="514350">
              <a:buFont typeface="Wingdings" panose="05000000000000000000" pitchFamily="2" charset="2"/>
              <a:buChar char="§"/>
            </a:pPr>
            <a:r>
              <a:rPr lang="en-US" sz="1600" dirty="0">
                <a:solidFill>
                  <a:srgbClr val="00863D"/>
                </a:solidFill>
                <a:latin typeface="Times New Roman" pitchFamily="18" charset="0"/>
              </a:rPr>
              <a:t>	</a:t>
            </a:r>
            <a:r>
              <a:rPr lang="en-US" sz="1600" i="1" dirty="0">
                <a:solidFill>
                  <a:srgbClr val="00863D"/>
                </a:solidFill>
                <a:latin typeface="Times New Roman" pitchFamily="18" charset="0"/>
              </a:rPr>
              <a:t>You generally gave to the same organizations but cut back on the amounts</a:t>
            </a:r>
          </a:p>
          <a:p>
            <a:pPr marL="461963" indent="-122238" defTabSz="514350">
              <a:buFont typeface="Wingdings" panose="05000000000000000000" pitchFamily="2" charset="2"/>
              <a:buChar char="§"/>
            </a:pPr>
            <a:r>
              <a:rPr lang="en-US" sz="1600" b="1" i="1" dirty="0">
                <a:solidFill>
                  <a:srgbClr val="FF8513"/>
                </a:solidFill>
                <a:latin typeface="Times New Roman" pitchFamily="18" charset="0"/>
              </a:rPr>
              <a:t>	You generally gave to the same organizations </a:t>
            </a:r>
            <a:r>
              <a:rPr lang="en-US" sz="1600" i="1" dirty="0">
                <a:solidFill>
                  <a:srgbClr val="FF8513"/>
                </a:solidFill>
                <a:latin typeface="Times New Roman" pitchFamily="18" charset="0"/>
              </a:rPr>
              <a:t>as you did in the past</a:t>
            </a:r>
          </a:p>
          <a:p>
            <a:pPr marL="461963" indent="-122238" defTabSz="514350" fontAlgn="base">
              <a:spcBef>
                <a:spcPct val="0"/>
              </a:spcBef>
              <a:spcAft>
                <a:spcPct val="0"/>
              </a:spcAft>
              <a:buFont typeface="Wingdings" panose="05000000000000000000" pitchFamily="2" charset="2"/>
              <a:buChar char="§"/>
            </a:pPr>
            <a:r>
              <a:rPr lang="en-US" sz="1600" b="1" i="1" dirty="0">
                <a:solidFill>
                  <a:srgbClr val="FF0000"/>
                </a:solidFill>
                <a:latin typeface="Times New Roman" pitchFamily="18" charset="0"/>
              </a:rPr>
              <a:t>	You gave generally the same, shifted to health/social service dealing with the pandemic</a:t>
            </a:r>
          </a:p>
          <a:p>
            <a:pPr marL="461963" indent="-122238" defTabSz="514350" fontAlgn="base">
              <a:spcBef>
                <a:spcPct val="0"/>
              </a:spcBef>
              <a:spcAft>
                <a:spcPct val="0"/>
              </a:spcAft>
              <a:buFont typeface="Wingdings" panose="05000000000000000000" pitchFamily="2" charset="2"/>
              <a:buChar char="§"/>
            </a:pPr>
            <a:r>
              <a:rPr lang="en-US" sz="1600" b="1" i="1" dirty="0">
                <a:solidFill>
                  <a:schemeClr val="accent2"/>
                </a:solidFill>
                <a:latin typeface="Times New Roman" pitchFamily="18" charset="0"/>
              </a:rPr>
              <a:t>	You gave more this year, could do more for health/social service dealing with pand</a:t>
            </a:r>
            <a:r>
              <a:rPr lang="en-US" b="1" i="1" dirty="0">
                <a:solidFill>
                  <a:schemeClr val="accent2"/>
                </a:solidFill>
                <a:latin typeface="Times New Roman" pitchFamily="18" charset="0"/>
              </a:rPr>
              <a:t>emic</a:t>
            </a:r>
          </a:p>
        </p:txBody>
      </p:sp>
      <p:cxnSp>
        <p:nvCxnSpPr>
          <p:cNvPr id="4" name="Straight Connector 3">
            <a:extLst>
              <a:ext uri="{FF2B5EF4-FFF2-40B4-BE49-F238E27FC236}">
                <a16:creationId xmlns:a16="http://schemas.microsoft.com/office/drawing/2014/main" id="{639BFAFE-A7A3-425D-A546-824BE15D6FDE}"/>
              </a:ext>
            </a:extLst>
          </p:cNvPr>
          <p:cNvCxnSpPr/>
          <p:nvPr/>
        </p:nvCxnSpPr>
        <p:spPr bwMode="auto">
          <a:xfrm>
            <a:off x="4690984" y="2522572"/>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765895" y="2587401"/>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3" name="Text Box 30">
            <a:extLst>
              <a:ext uri="{FF2B5EF4-FFF2-40B4-BE49-F238E27FC236}">
                <a16:creationId xmlns:a16="http://schemas.microsoft.com/office/drawing/2014/main" id="{A83E327B-9752-4A7D-BE93-7EBB3DCE5040}"/>
              </a:ext>
            </a:extLst>
          </p:cNvPr>
          <p:cNvSpPr txBox="1">
            <a:spLocks noChangeArrowheads="1"/>
          </p:cNvSpPr>
          <p:nvPr/>
        </p:nvSpPr>
        <p:spPr bwMode="auto">
          <a:xfrm>
            <a:off x="5258063" y="2594661"/>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2" name="TextBox 1">
            <a:extLst>
              <a:ext uri="{FF2B5EF4-FFF2-40B4-BE49-F238E27FC236}">
                <a16:creationId xmlns:a16="http://schemas.microsoft.com/office/drawing/2014/main" id="{285A9C90-9660-4EF2-B71C-C623B8491CBD}"/>
              </a:ext>
            </a:extLst>
          </p:cNvPr>
          <p:cNvSpPr txBox="1"/>
          <p:nvPr/>
        </p:nvSpPr>
        <p:spPr>
          <a:xfrm>
            <a:off x="2408250" y="5582649"/>
            <a:ext cx="913844" cy="461665"/>
          </a:xfrm>
          <a:prstGeom prst="rect">
            <a:avLst/>
          </a:prstGeom>
          <a:noFill/>
        </p:spPr>
        <p:txBody>
          <a:bodyPr wrap="square" rtlCol="0">
            <a:spAutoFit/>
          </a:bodyPr>
          <a:lstStyle/>
          <a:p>
            <a:pPr algn="ctr"/>
            <a:r>
              <a:rPr lang="en-US" sz="1200" dirty="0">
                <a:solidFill>
                  <a:schemeClr val="bg1"/>
                </a:solidFill>
                <a:latin typeface="+mj-lt"/>
              </a:rPr>
              <a:t>8% </a:t>
            </a:r>
          </a:p>
          <a:p>
            <a:pPr algn="ctr"/>
            <a:r>
              <a:rPr lang="en-US" sz="1200" dirty="0">
                <a:solidFill>
                  <a:schemeClr val="bg1"/>
                </a:solidFill>
                <a:latin typeface="+mj-lt"/>
              </a:rPr>
              <a:t>Strongly</a:t>
            </a:r>
          </a:p>
        </p:txBody>
      </p:sp>
      <p:sp>
        <p:nvSpPr>
          <p:cNvPr id="3" name="TextBox 2">
            <a:extLst>
              <a:ext uri="{FF2B5EF4-FFF2-40B4-BE49-F238E27FC236}">
                <a16:creationId xmlns:a16="http://schemas.microsoft.com/office/drawing/2014/main" id="{5DACF849-307C-427E-9529-B24D5B4F1AEB}"/>
              </a:ext>
            </a:extLst>
          </p:cNvPr>
          <p:cNvSpPr txBox="1"/>
          <p:nvPr/>
        </p:nvSpPr>
        <p:spPr>
          <a:xfrm>
            <a:off x="3504822" y="5420144"/>
            <a:ext cx="838628" cy="523220"/>
          </a:xfrm>
          <a:prstGeom prst="rect">
            <a:avLst/>
          </a:prstGeom>
          <a:noFill/>
        </p:spPr>
        <p:txBody>
          <a:bodyPr wrap="none" rtlCol="0">
            <a:spAutoFit/>
          </a:bodyPr>
          <a:lstStyle/>
          <a:p>
            <a:pPr algn="ctr"/>
            <a:r>
              <a:rPr lang="en-US" sz="1400" dirty="0">
                <a:solidFill>
                  <a:schemeClr val="bg1"/>
                </a:solidFill>
                <a:latin typeface="+mj-lt"/>
              </a:rPr>
              <a:t>22% </a:t>
            </a:r>
          </a:p>
          <a:p>
            <a:pPr algn="ctr"/>
            <a:r>
              <a:rPr lang="en-US" sz="1400" dirty="0">
                <a:solidFill>
                  <a:schemeClr val="bg1"/>
                </a:solidFill>
                <a:latin typeface="+mj-lt"/>
              </a:rPr>
              <a:t>Strongly</a:t>
            </a:r>
          </a:p>
        </p:txBody>
      </p:sp>
      <p:sp>
        <p:nvSpPr>
          <p:cNvPr id="6" name="TextBox 5">
            <a:extLst>
              <a:ext uri="{FF2B5EF4-FFF2-40B4-BE49-F238E27FC236}">
                <a16:creationId xmlns:a16="http://schemas.microsoft.com/office/drawing/2014/main" id="{890424DB-5242-4E1A-964B-E3A121BD2521}"/>
              </a:ext>
            </a:extLst>
          </p:cNvPr>
          <p:cNvSpPr txBox="1"/>
          <p:nvPr/>
        </p:nvSpPr>
        <p:spPr>
          <a:xfrm>
            <a:off x="7843826" y="5258014"/>
            <a:ext cx="838628" cy="523220"/>
          </a:xfrm>
          <a:prstGeom prst="rect">
            <a:avLst/>
          </a:prstGeom>
          <a:noFill/>
        </p:spPr>
        <p:txBody>
          <a:bodyPr wrap="none" rtlCol="0">
            <a:spAutoFit/>
          </a:bodyPr>
          <a:lstStyle/>
          <a:p>
            <a:pPr algn="ctr"/>
            <a:r>
              <a:rPr lang="en-US" sz="1400" dirty="0">
                <a:solidFill>
                  <a:schemeClr val="bg1"/>
                </a:solidFill>
                <a:latin typeface="+mj-lt"/>
              </a:rPr>
              <a:t>32%</a:t>
            </a:r>
          </a:p>
          <a:p>
            <a:pPr algn="ctr"/>
            <a:r>
              <a:rPr lang="en-US" sz="1400" dirty="0">
                <a:solidFill>
                  <a:schemeClr val="bg1"/>
                </a:solidFill>
                <a:latin typeface="+mj-lt"/>
              </a:rPr>
              <a:t>Strongly</a:t>
            </a:r>
          </a:p>
        </p:txBody>
      </p:sp>
      <p:sp>
        <p:nvSpPr>
          <p:cNvPr id="9" name="Left Brace 8">
            <a:extLst>
              <a:ext uri="{FF2B5EF4-FFF2-40B4-BE49-F238E27FC236}">
                <a16:creationId xmlns:a16="http://schemas.microsoft.com/office/drawing/2014/main" id="{F8F06895-9C10-9F4D-B263-31E7BAD6EA38}"/>
              </a:ext>
            </a:extLst>
          </p:cNvPr>
          <p:cNvSpPr/>
          <p:nvPr/>
        </p:nvSpPr>
        <p:spPr bwMode="auto">
          <a:xfrm rot="5400000">
            <a:off x="3199280" y="3720075"/>
            <a:ext cx="245628" cy="105464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0" name="Left Brace 19">
            <a:extLst>
              <a:ext uri="{FF2B5EF4-FFF2-40B4-BE49-F238E27FC236}">
                <a16:creationId xmlns:a16="http://schemas.microsoft.com/office/drawing/2014/main" id="{F1E6D0C7-F7D6-F94F-A5A3-7CAF4EC364FD}"/>
              </a:ext>
            </a:extLst>
          </p:cNvPr>
          <p:cNvSpPr/>
          <p:nvPr/>
        </p:nvSpPr>
        <p:spPr bwMode="auto">
          <a:xfrm rot="5400000">
            <a:off x="7336217" y="3388192"/>
            <a:ext cx="245628" cy="105464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5" name="TextBox 1">
            <a:extLst>
              <a:ext uri="{FF2B5EF4-FFF2-40B4-BE49-F238E27FC236}">
                <a16:creationId xmlns:a16="http://schemas.microsoft.com/office/drawing/2014/main" id="{03342442-689D-454B-A2F6-910D15B61061}"/>
              </a:ext>
            </a:extLst>
          </p:cNvPr>
          <p:cNvSpPr txBox="1"/>
          <p:nvPr/>
        </p:nvSpPr>
        <p:spPr>
          <a:xfrm>
            <a:off x="7069726" y="3368780"/>
            <a:ext cx="916618" cy="38727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600" dirty="0"/>
              <a:t>45%</a:t>
            </a:r>
          </a:p>
        </p:txBody>
      </p:sp>
    </p:spTree>
    <p:extLst>
      <p:ext uri="{BB962C8B-B14F-4D97-AF65-F5344CB8AC3E}">
        <p14:creationId xmlns:p14="http://schemas.microsoft.com/office/powerpoint/2010/main" val="1006586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19">
            <a:extLst>
              <a:ext uri="{FF2B5EF4-FFF2-40B4-BE49-F238E27FC236}">
                <a16:creationId xmlns:a16="http://schemas.microsoft.com/office/drawing/2014/main" id="{77580811-DD7C-45A7-A661-8C984AFFEB4D}"/>
              </a:ext>
            </a:extLst>
          </p:cNvPr>
          <p:cNvGraphicFramePr>
            <a:graphicFrameLocks noChangeAspect="1"/>
          </p:cNvGraphicFramePr>
          <p:nvPr/>
        </p:nvGraphicFramePr>
        <p:xfrm>
          <a:off x="4570099" y="1662778"/>
          <a:ext cx="4553970" cy="4974874"/>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36"/>
          <p:cNvSpPr txBox="1">
            <a:spLocks noChangeArrowheads="1"/>
          </p:cNvSpPr>
          <p:nvPr/>
        </p:nvSpPr>
        <p:spPr bwMode="auto">
          <a:xfrm>
            <a:off x="-30077" y="101417"/>
            <a:ext cx="9144000"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While Not Large, The Number Planning To Give Less Is At A High &amp; The Number Committed To Increases At A Low </a:t>
            </a:r>
            <a:endParaRPr lang="en-US" sz="2400" b="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Object 19"/>
          <p:cNvGraphicFramePr>
            <a:graphicFrameLocks noChangeAspect="1"/>
          </p:cNvGraphicFramePr>
          <p:nvPr>
            <p:extLst>
              <p:ext uri="{D42A27DB-BD31-4B8C-83A1-F6EECF244321}">
                <p14:modId xmlns:p14="http://schemas.microsoft.com/office/powerpoint/2010/main" val="1205897527"/>
              </p:ext>
            </p:extLst>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Group 7"/>
          <p:cNvGrpSpPr>
            <a:grpSpLocks/>
          </p:cNvGrpSpPr>
          <p:nvPr/>
        </p:nvGrpSpPr>
        <p:grpSpPr bwMode="auto">
          <a:xfrm>
            <a:off x="849236" y="3555489"/>
            <a:ext cx="1291156" cy="791990"/>
            <a:chOff x="412" y="3601"/>
            <a:chExt cx="723" cy="312"/>
          </a:xfrm>
        </p:grpSpPr>
        <p:sp>
          <p:nvSpPr>
            <p:cNvPr id="25" name="Rectangle 8"/>
            <p:cNvSpPr>
              <a:spLocks noChangeArrowheads="1"/>
            </p:cNvSpPr>
            <p:nvPr/>
          </p:nvSpPr>
          <p:spPr bwMode="auto">
            <a:xfrm>
              <a:off x="412" y="3602"/>
              <a:ext cx="723" cy="31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6" name="Rectangle 9"/>
            <p:cNvSpPr>
              <a:spLocks noChangeArrowheads="1"/>
            </p:cNvSpPr>
            <p:nvPr/>
          </p:nvSpPr>
          <p:spPr bwMode="auto">
            <a:xfrm>
              <a:off x="457" y="3637"/>
              <a:ext cx="90" cy="63"/>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8" name="Rectangle 10"/>
            <p:cNvSpPr>
              <a:spLocks noChangeArrowheads="1"/>
            </p:cNvSpPr>
            <p:nvPr/>
          </p:nvSpPr>
          <p:spPr bwMode="auto">
            <a:xfrm>
              <a:off x="457" y="3743"/>
              <a:ext cx="90" cy="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9" name="Text Box 11"/>
            <p:cNvSpPr txBox="1">
              <a:spLocks noChangeArrowheads="1"/>
            </p:cNvSpPr>
            <p:nvPr/>
          </p:nvSpPr>
          <p:spPr bwMode="auto">
            <a:xfrm>
              <a:off x="547" y="3601"/>
              <a:ext cx="43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increase</a:t>
              </a:r>
            </a:p>
          </p:txBody>
        </p:sp>
        <p:sp>
          <p:nvSpPr>
            <p:cNvPr id="30" name="Text Box 12"/>
            <p:cNvSpPr txBox="1">
              <a:spLocks noChangeArrowheads="1"/>
            </p:cNvSpPr>
            <p:nvPr/>
          </p:nvSpPr>
          <p:spPr bwMode="auto">
            <a:xfrm>
              <a:off x="539" y="3713"/>
              <a:ext cx="45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decrease</a:t>
              </a:r>
            </a:p>
          </p:txBody>
        </p:sp>
      </p:grpSp>
      <p:sp>
        <p:nvSpPr>
          <p:cNvPr id="33" name="Text Box 30"/>
          <p:cNvSpPr txBox="1">
            <a:spLocks noChangeArrowheads="1"/>
          </p:cNvSpPr>
          <p:nvPr/>
        </p:nvSpPr>
        <p:spPr bwMode="auto">
          <a:xfrm>
            <a:off x="940503" y="2083367"/>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1" name="Text Box 30"/>
          <p:cNvSpPr txBox="1">
            <a:spLocks noChangeArrowheads="1"/>
          </p:cNvSpPr>
          <p:nvPr/>
        </p:nvSpPr>
        <p:spPr bwMode="auto">
          <a:xfrm>
            <a:off x="5494473" y="2083367"/>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17" name="Rectangle 10">
            <a:extLst>
              <a:ext uri="{FF2B5EF4-FFF2-40B4-BE49-F238E27FC236}">
                <a16:creationId xmlns:a16="http://schemas.microsoft.com/office/drawing/2014/main" id="{0BC95749-1051-4EF1-82CD-990D11142E58}"/>
              </a:ext>
            </a:extLst>
          </p:cNvPr>
          <p:cNvSpPr>
            <a:spLocks noChangeArrowheads="1"/>
          </p:cNvSpPr>
          <p:nvPr/>
        </p:nvSpPr>
        <p:spPr bwMode="auto">
          <a:xfrm>
            <a:off x="929597" y="4162174"/>
            <a:ext cx="160725" cy="159921"/>
          </a:xfrm>
          <a:prstGeom prst="rect">
            <a:avLst/>
          </a:prstGeom>
          <a:solidFill>
            <a:srgbClr val="0070C0"/>
          </a:solidFill>
          <a:ln w="9525">
            <a:solidFill>
              <a:schemeClr val="tx1"/>
            </a:solidFill>
            <a:miter lim="800000"/>
            <a:headEnd/>
            <a:tailEnd/>
          </a:ln>
          <a:effectLst/>
        </p:spPr>
        <p:txBody>
          <a:bodyPr wrap="none" anchor="ctr"/>
          <a:lstStyle/>
          <a:p>
            <a:endParaRPr lang="en-US" sz="1200" b="0" dirty="0">
              <a:solidFill>
                <a:srgbClr val="000000"/>
              </a:solidFill>
              <a:latin typeface="Times New Roman" panose="02020603050405020304" pitchFamily="18" charset="0"/>
              <a:cs typeface="Times New Roman" panose="02020603050405020304" pitchFamily="18" charset="0"/>
            </a:endParaRPr>
          </a:p>
        </p:txBody>
      </p:sp>
      <p:sp>
        <p:nvSpPr>
          <p:cNvPr id="18" name="Text Box 11">
            <a:extLst>
              <a:ext uri="{FF2B5EF4-FFF2-40B4-BE49-F238E27FC236}">
                <a16:creationId xmlns:a16="http://schemas.microsoft.com/office/drawing/2014/main" id="{965B9017-C296-4EFF-A1E2-5ACB8971E652}"/>
              </a:ext>
            </a:extLst>
          </p:cNvPr>
          <p:cNvSpPr txBox="1">
            <a:spLocks noChangeArrowheads="1"/>
          </p:cNvSpPr>
          <p:nvPr/>
        </p:nvSpPr>
        <p:spPr bwMode="auto">
          <a:xfrm>
            <a:off x="1076037" y="4080634"/>
            <a:ext cx="7889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stay same</a:t>
            </a:r>
          </a:p>
        </p:txBody>
      </p:sp>
      <p:sp>
        <p:nvSpPr>
          <p:cNvPr id="41" name="TextBox 40">
            <a:extLst>
              <a:ext uri="{FF2B5EF4-FFF2-40B4-BE49-F238E27FC236}">
                <a16:creationId xmlns:a16="http://schemas.microsoft.com/office/drawing/2014/main" id="{AED7901E-50CA-4290-A833-AFAC7380755F}"/>
              </a:ext>
            </a:extLst>
          </p:cNvPr>
          <p:cNvSpPr txBox="1"/>
          <p:nvPr/>
        </p:nvSpPr>
        <p:spPr>
          <a:xfrm>
            <a:off x="727667" y="1135566"/>
            <a:ext cx="7870949" cy="840230"/>
          </a:xfrm>
          <a:prstGeom prst="rect">
            <a:avLst/>
          </a:prstGeom>
          <a:noFill/>
          <a:ln>
            <a:solidFill>
              <a:schemeClr val="tx1"/>
            </a:solidFill>
          </a:ln>
        </p:spPr>
        <p:txBody>
          <a:bodyPr wrap="square">
            <a:spAutoFit/>
          </a:bodyPr>
          <a:lstStyle/>
          <a:p>
            <a:pPr algn="ctr">
              <a:lnSpc>
                <a:spcPct val="90000"/>
              </a:lnSpc>
            </a:pPr>
            <a:r>
              <a:rPr lang="en-US" b="0" i="1" dirty="0">
                <a:effectLst/>
                <a:latin typeface="Times New Roman" panose="02020603050405020304" pitchFamily="18" charset="0"/>
                <a:ea typeface="Times New Roman" panose="02020603050405020304" pitchFamily="18" charset="0"/>
              </a:rPr>
              <a:t>In the next 12 mos., do you plan to increase the amount of your contributions </a:t>
            </a:r>
            <a:r>
              <a:rPr lang="en-US" b="0" i="1" dirty="0">
                <a:latin typeface="Times New Roman" panose="02020603050405020304" pitchFamily="18" charset="0"/>
                <a:ea typeface="Times New Roman" panose="02020603050405020304" pitchFamily="18" charset="0"/>
              </a:rPr>
              <a:t>to </a:t>
            </a:r>
            <a:r>
              <a:rPr lang="en-US" i="1" u="sng" dirty="0">
                <a:latin typeface="Times New Roman" panose="02020603050405020304" pitchFamily="18" charset="0"/>
                <a:ea typeface="Times New Roman" panose="02020603050405020304" pitchFamily="18" charset="0"/>
              </a:rPr>
              <a:t>progressive organizations</a:t>
            </a:r>
            <a:r>
              <a:rPr lang="en-US" b="0" i="1" dirty="0">
                <a:effectLst/>
                <a:latin typeface="Times New Roman" panose="02020603050405020304" pitchFamily="18" charset="0"/>
                <a:ea typeface="Times New Roman" panose="02020603050405020304" pitchFamily="18" charset="0"/>
              </a:rPr>
              <a:t>, decrease the amount of your contributions, or will the amount…. remain about the same?</a:t>
            </a:r>
            <a:endParaRPr lang="en-US" b="0" i="1" dirty="0"/>
          </a:p>
        </p:txBody>
      </p:sp>
      <p:sp>
        <p:nvSpPr>
          <p:cNvPr id="2" name="TextBox 1">
            <a:extLst>
              <a:ext uri="{FF2B5EF4-FFF2-40B4-BE49-F238E27FC236}">
                <a16:creationId xmlns:a16="http://schemas.microsoft.com/office/drawing/2014/main" id="{08406C2D-9473-428E-BACC-1F1C89001D53}"/>
              </a:ext>
            </a:extLst>
          </p:cNvPr>
          <p:cNvSpPr txBox="1"/>
          <p:nvPr/>
        </p:nvSpPr>
        <p:spPr>
          <a:xfrm>
            <a:off x="6438557" y="3386212"/>
            <a:ext cx="1174763" cy="338554"/>
          </a:xfrm>
          <a:prstGeom prst="rect">
            <a:avLst/>
          </a:prstGeom>
          <a:solidFill>
            <a:srgbClr val="FFFFCC"/>
          </a:solidFill>
        </p:spPr>
        <p:txBody>
          <a:bodyPr wrap="square" rtlCol="0">
            <a:spAutoFit/>
          </a:bodyPr>
          <a:lstStyle/>
          <a:p>
            <a:pPr algn="ctr"/>
            <a:r>
              <a:rPr lang="en-US" sz="1600" dirty="0"/>
              <a:t>DK:26% </a:t>
            </a:r>
          </a:p>
        </p:txBody>
      </p:sp>
      <p:sp>
        <p:nvSpPr>
          <p:cNvPr id="42" name="TextBox 41">
            <a:extLst>
              <a:ext uri="{FF2B5EF4-FFF2-40B4-BE49-F238E27FC236}">
                <a16:creationId xmlns:a16="http://schemas.microsoft.com/office/drawing/2014/main" id="{03D1A8C1-A92B-41C4-A1AD-60A70312E445}"/>
              </a:ext>
            </a:extLst>
          </p:cNvPr>
          <p:cNvSpPr txBox="1"/>
          <p:nvPr/>
        </p:nvSpPr>
        <p:spPr>
          <a:xfrm>
            <a:off x="4756184" y="3038826"/>
            <a:ext cx="1323703" cy="338554"/>
          </a:xfrm>
          <a:prstGeom prst="rect">
            <a:avLst/>
          </a:prstGeom>
          <a:solidFill>
            <a:srgbClr val="FFFFCC"/>
          </a:solidFill>
        </p:spPr>
        <p:txBody>
          <a:bodyPr wrap="square" rtlCol="0">
            <a:spAutoFit/>
          </a:bodyPr>
          <a:lstStyle/>
          <a:p>
            <a:pPr algn="ctr"/>
            <a:r>
              <a:rPr lang="en-US" sz="1600" dirty="0"/>
              <a:t>DK: 23% </a:t>
            </a:r>
          </a:p>
        </p:txBody>
      </p:sp>
      <p:sp>
        <p:nvSpPr>
          <p:cNvPr id="43" name="TextBox 42">
            <a:extLst>
              <a:ext uri="{FF2B5EF4-FFF2-40B4-BE49-F238E27FC236}">
                <a16:creationId xmlns:a16="http://schemas.microsoft.com/office/drawing/2014/main" id="{21E3F732-6E0F-4729-9B1B-A71BBE90A164}"/>
              </a:ext>
            </a:extLst>
          </p:cNvPr>
          <p:cNvSpPr txBox="1"/>
          <p:nvPr/>
        </p:nvSpPr>
        <p:spPr>
          <a:xfrm>
            <a:off x="8015624" y="2999470"/>
            <a:ext cx="1098299" cy="338554"/>
          </a:xfrm>
          <a:prstGeom prst="rect">
            <a:avLst/>
          </a:prstGeom>
          <a:solidFill>
            <a:srgbClr val="FFFFCC"/>
          </a:solidFill>
        </p:spPr>
        <p:txBody>
          <a:bodyPr wrap="square" rtlCol="0">
            <a:spAutoFit/>
          </a:bodyPr>
          <a:lstStyle/>
          <a:p>
            <a:pPr algn="ctr"/>
            <a:r>
              <a:rPr lang="en-US" sz="1600" dirty="0"/>
              <a:t>DK: 30 %</a:t>
            </a:r>
          </a:p>
        </p:txBody>
      </p:sp>
      <p:sp>
        <p:nvSpPr>
          <p:cNvPr id="4" name="TextBox 3">
            <a:extLst>
              <a:ext uri="{FF2B5EF4-FFF2-40B4-BE49-F238E27FC236}">
                <a16:creationId xmlns:a16="http://schemas.microsoft.com/office/drawing/2014/main" id="{A05E07A0-DDA5-B241-82B4-AF66C86A8D8B}"/>
              </a:ext>
            </a:extLst>
          </p:cNvPr>
          <p:cNvSpPr txBox="1"/>
          <p:nvPr/>
        </p:nvSpPr>
        <p:spPr>
          <a:xfrm>
            <a:off x="653225" y="2623560"/>
            <a:ext cx="1137272" cy="338554"/>
          </a:xfrm>
          <a:prstGeom prst="rect">
            <a:avLst/>
          </a:prstGeom>
          <a:noFill/>
        </p:spPr>
        <p:txBody>
          <a:bodyPr wrap="square" rtlCol="0">
            <a:spAutoFit/>
          </a:bodyPr>
          <a:lstStyle/>
          <a:p>
            <a:r>
              <a:rPr lang="en-US" sz="1600" dirty="0">
                <a:highlight>
                  <a:srgbClr val="FFFFD8"/>
                </a:highlight>
              </a:rPr>
              <a:t>DK: 12%</a:t>
            </a:r>
          </a:p>
        </p:txBody>
      </p:sp>
      <p:sp>
        <p:nvSpPr>
          <p:cNvPr id="5" name="TextBox 4">
            <a:extLst>
              <a:ext uri="{FF2B5EF4-FFF2-40B4-BE49-F238E27FC236}">
                <a16:creationId xmlns:a16="http://schemas.microsoft.com/office/drawing/2014/main" id="{BB27D7A6-878D-6541-947C-C15A0DE9C909}"/>
              </a:ext>
            </a:extLst>
          </p:cNvPr>
          <p:cNvSpPr txBox="1"/>
          <p:nvPr/>
        </p:nvSpPr>
        <p:spPr>
          <a:xfrm>
            <a:off x="2183332" y="2687440"/>
            <a:ext cx="902811" cy="338554"/>
          </a:xfrm>
          <a:prstGeom prst="rect">
            <a:avLst/>
          </a:prstGeom>
          <a:noFill/>
        </p:spPr>
        <p:txBody>
          <a:bodyPr wrap="none" rtlCol="0">
            <a:spAutoFit/>
          </a:bodyPr>
          <a:lstStyle/>
          <a:p>
            <a:r>
              <a:rPr lang="en-US" sz="1600" dirty="0">
                <a:highlight>
                  <a:srgbClr val="FFFFD8"/>
                </a:highlight>
              </a:rPr>
              <a:t>DK: 8%</a:t>
            </a:r>
          </a:p>
        </p:txBody>
      </p:sp>
      <p:sp>
        <p:nvSpPr>
          <p:cNvPr id="6" name="TextBox 5">
            <a:extLst>
              <a:ext uri="{FF2B5EF4-FFF2-40B4-BE49-F238E27FC236}">
                <a16:creationId xmlns:a16="http://schemas.microsoft.com/office/drawing/2014/main" id="{631087A0-4307-904C-A222-7682CC6FF19B}"/>
              </a:ext>
            </a:extLst>
          </p:cNvPr>
          <p:cNvSpPr txBox="1"/>
          <p:nvPr/>
        </p:nvSpPr>
        <p:spPr>
          <a:xfrm>
            <a:off x="3894475" y="2898288"/>
            <a:ext cx="1074333" cy="338554"/>
          </a:xfrm>
          <a:prstGeom prst="rect">
            <a:avLst/>
          </a:prstGeom>
          <a:noFill/>
        </p:spPr>
        <p:txBody>
          <a:bodyPr wrap="none" rtlCol="0">
            <a:spAutoFit/>
          </a:bodyPr>
          <a:lstStyle/>
          <a:p>
            <a:r>
              <a:rPr lang="en-US" sz="1600" dirty="0">
                <a:highlight>
                  <a:srgbClr val="FFFFD8"/>
                </a:highlight>
              </a:rPr>
              <a:t>DK: 15% </a:t>
            </a:r>
          </a:p>
        </p:txBody>
      </p:sp>
    </p:spTree>
    <p:extLst>
      <p:ext uri="{BB962C8B-B14F-4D97-AF65-F5344CB8AC3E}">
        <p14:creationId xmlns:p14="http://schemas.microsoft.com/office/powerpoint/2010/main" val="3848311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4"/>
          <p:cNvGraphicFramePr>
            <a:graphicFrameLocks/>
          </p:cNvGraphicFramePr>
          <p:nvPr>
            <p:extLst>
              <p:ext uri="{D42A27DB-BD31-4B8C-83A1-F6EECF244321}">
                <p14:modId xmlns:p14="http://schemas.microsoft.com/office/powerpoint/2010/main" val="1068094398"/>
              </p:ext>
            </p:extLst>
          </p:nvPr>
        </p:nvGraphicFramePr>
        <p:xfrm>
          <a:off x="284404" y="2209798"/>
          <a:ext cx="8554796" cy="4210051"/>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a:cxnSpLocks/>
          </p:cNvCxnSpPr>
          <p:nvPr/>
        </p:nvCxnSpPr>
        <p:spPr bwMode="auto">
          <a:xfrm flipV="1">
            <a:off x="4803775" y="3177464"/>
            <a:ext cx="0" cy="28368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9"/>
          <p:cNvSpPr>
            <a:spLocks noChangeArrowheads="1"/>
          </p:cNvSpPr>
          <p:nvPr/>
        </p:nvSpPr>
        <p:spPr bwMode="auto">
          <a:xfrm>
            <a:off x="5132950" y="3177464"/>
            <a:ext cx="483313" cy="466277"/>
          </a:xfrm>
          <a:prstGeom prst="ellipse">
            <a:avLst/>
          </a:prstGeom>
          <a:solidFill>
            <a:schemeClr val="bg1"/>
          </a:solidFill>
          <a:ln w="25400">
            <a:solidFill>
              <a:schemeClr val="tx1"/>
            </a:solidFill>
            <a:miter lim="800000"/>
            <a:headEnd/>
            <a:tailEnd/>
          </a:ln>
        </p:spPr>
        <p:txBody>
          <a:bodyPr wrap="none" anchor="ctr"/>
          <a:lstStyle/>
          <a:p>
            <a:pPr algn="ctr"/>
            <a:r>
              <a:rPr lang="en-US" sz="2000" b="1" dirty="0">
                <a:latin typeface="Times New Roman" panose="02020603050405020304" pitchFamily="18" charset="0"/>
                <a:cs typeface="Times New Roman" panose="02020603050405020304" pitchFamily="18" charset="0"/>
              </a:rPr>
              <a:t>+7</a:t>
            </a:r>
          </a:p>
        </p:txBody>
      </p:sp>
      <p:sp>
        <p:nvSpPr>
          <p:cNvPr id="26" name="Rectangle 9"/>
          <p:cNvSpPr>
            <a:spLocks noChangeArrowheads="1"/>
          </p:cNvSpPr>
          <p:nvPr/>
        </p:nvSpPr>
        <p:spPr bwMode="auto">
          <a:xfrm>
            <a:off x="8060656" y="3177464"/>
            <a:ext cx="483313" cy="448398"/>
          </a:xfrm>
          <a:prstGeom prst="ellipse">
            <a:avLst/>
          </a:prstGeom>
          <a:solidFill>
            <a:schemeClr val="bg1"/>
          </a:solidFill>
          <a:ln w="25400">
            <a:solidFill>
              <a:srgbClr val="FF0000"/>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FF0000"/>
                </a:solidFill>
                <a:latin typeface="Times New Roman" panose="02020603050405020304" pitchFamily="18" charset="0"/>
                <a:cs typeface="Times New Roman" panose="02020603050405020304" pitchFamily="18" charset="0"/>
              </a:rPr>
              <a:t>-19</a:t>
            </a:r>
          </a:p>
        </p:txBody>
      </p:sp>
      <p:sp>
        <p:nvSpPr>
          <p:cNvPr id="17" name="Rectangle 9">
            <a:extLst>
              <a:ext uri="{FF2B5EF4-FFF2-40B4-BE49-F238E27FC236}">
                <a16:creationId xmlns:a16="http://schemas.microsoft.com/office/drawing/2014/main" id="{8F930A3C-5B97-4552-82C1-B89E99F2C180}"/>
              </a:ext>
            </a:extLst>
          </p:cNvPr>
          <p:cNvSpPr>
            <a:spLocks noChangeArrowheads="1"/>
          </p:cNvSpPr>
          <p:nvPr/>
        </p:nvSpPr>
        <p:spPr bwMode="auto">
          <a:xfrm>
            <a:off x="986513" y="3177464"/>
            <a:ext cx="483313" cy="466277"/>
          </a:xfrm>
          <a:prstGeom prst="ellipse">
            <a:avLst/>
          </a:prstGeom>
          <a:solidFill>
            <a:schemeClr val="bg1"/>
          </a:solidFill>
          <a:ln w="25400">
            <a:solidFill>
              <a:schemeClr val="tx1"/>
            </a:solidFill>
            <a:miter lim="800000"/>
            <a:headEnd/>
            <a:tailEnd/>
          </a:ln>
        </p:spPr>
        <p:txBody>
          <a:bodyPr wrap="none" anchor="ctr"/>
          <a:lstStyle/>
          <a:p>
            <a:pPr algn="ctr"/>
            <a:r>
              <a:rPr lang="en-US" sz="2000" b="1" dirty="0">
                <a:latin typeface="Times New Roman" panose="02020603050405020304" pitchFamily="18" charset="0"/>
                <a:cs typeface="Times New Roman" panose="02020603050405020304" pitchFamily="18" charset="0"/>
              </a:rPr>
              <a:t>+2</a:t>
            </a:r>
          </a:p>
        </p:txBody>
      </p:sp>
      <p:sp>
        <p:nvSpPr>
          <p:cNvPr id="20" name="Rectangle 9">
            <a:extLst>
              <a:ext uri="{FF2B5EF4-FFF2-40B4-BE49-F238E27FC236}">
                <a16:creationId xmlns:a16="http://schemas.microsoft.com/office/drawing/2014/main" id="{555A2BAE-F4E4-47DB-946B-41C67499D46F}"/>
              </a:ext>
            </a:extLst>
          </p:cNvPr>
          <p:cNvSpPr>
            <a:spLocks noChangeArrowheads="1"/>
          </p:cNvSpPr>
          <p:nvPr/>
        </p:nvSpPr>
        <p:spPr bwMode="auto">
          <a:xfrm>
            <a:off x="3914219" y="3177464"/>
            <a:ext cx="483313" cy="448398"/>
          </a:xfrm>
          <a:prstGeom prst="ellipse">
            <a:avLst/>
          </a:prstGeom>
          <a:solidFill>
            <a:schemeClr val="bg1"/>
          </a:solidFill>
          <a:ln w="25400">
            <a:solidFill>
              <a:srgbClr val="FF0000"/>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FF0000"/>
                </a:solidFill>
                <a:latin typeface="Times New Roman" panose="02020603050405020304" pitchFamily="18" charset="0"/>
                <a:cs typeface="Times New Roman" panose="02020603050405020304" pitchFamily="18" charset="0"/>
              </a:rPr>
              <a:t>-11</a:t>
            </a:r>
          </a:p>
        </p:txBody>
      </p:sp>
      <p:sp>
        <p:nvSpPr>
          <p:cNvPr id="22" name="Rectangle 2">
            <a:extLst>
              <a:ext uri="{FF2B5EF4-FFF2-40B4-BE49-F238E27FC236}">
                <a16:creationId xmlns:a16="http://schemas.microsoft.com/office/drawing/2014/main" id="{7AB28AB6-3F32-40AB-ADC8-3A298B417AB1}"/>
              </a:ext>
            </a:extLst>
          </p:cNvPr>
          <p:cNvSpPr txBox="1">
            <a:spLocks noChangeArrowheads="1"/>
          </p:cNvSpPr>
          <p:nvPr/>
        </p:nvSpPr>
        <p:spPr>
          <a:xfrm>
            <a:off x="34626" y="238640"/>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The Number Planning To Increase The Range Of Their Giving Declined Sharply</a:t>
            </a:r>
            <a:endParaRPr lang="en-US" sz="3200" b="0" dirty="0">
              <a:solidFill>
                <a:srgbClr val="000000"/>
              </a:solidFill>
              <a:highlight>
                <a:srgbClr val="FFFF00"/>
              </a:highlight>
              <a:latin typeface="Tahoma" pitchFamily="34" charset="0"/>
            </a:endParaRPr>
          </a:p>
        </p:txBody>
      </p:sp>
      <p:sp>
        <p:nvSpPr>
          <p:cNvPr id="23" name="Text Box 30">
            <a:extLst>
              <a:ext uri="{FF2B5EF4-FFF2-40B4-BE49-F238E27FC236}">
                <a16:creationId xmlns:a16="http://schemas.microsoft.com/office/drawing/2014/main" id="{B153AD5E-E32E-43BC-9996-02FC2DDBDB6A}"/>
              </a:ext>
            </a:extLst>
          </p:cNvPr>
          <p:cNvSpPr txBox="1">
            <a:spLocks noChangeArrowheads="1"/>
          </p:cNvSpPr>
          <p:nvPr/>
        </p:nvSpPr>
        <p:spPr bwMode="auto">
          <a:xfrm>
            <a:off x="1100469" y="2228219"/>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4" name="Text Box 10">
            <a:extLst>
              <a:ext uri="{FF2B5EF4-FFF2-40B4-BE49-F238E27FC236}">
                <a16:creationId xmlns:a16="http://schemas.microsoft.com/office/drawing/2014/main" id="{B0E9D73C-6731-4377-B46F-2E040D0BC0D7}"/>
              </a:ext>
            </a:extLst>
          </p:cNvPr>
          <p:cNvSpPr txBox="1">
            <a:spLocks noChangeArrowheads="1"/>
          </p:cNvSpPr>
          <p:nvPr/>
        </p:nvSpPr>
        <p:spPr bwMode="auto">
          <a:xfrm>
            <a:off x="652538" y="1036455"/>
            <a:ext cx="7818527" cy="969496"/>
          </a:xfrm>
          <a:prstGeom prst="rect">
            <a:avLst/>
          </a:prstGeom>
          <a:solidFill>
            <a:schemeClr val="bg1"/>
          </a:solidFill>
          <a:ln w="9525">
            <a:solidFill>
              <a:schemeClr val="tx1"/>
            </a:solidFill>
            <a:miter lim="800000"/>
            <a:headEnd/>
            <a:tailEnd/>
          </a:ln>
        </p:spPr>
        <p:txBody>
          <a:bodyPr wrap="square">
            <a:spAutoFit/>
          </a:bodyPr>
          <a:lstStyle/>
          <a:p>
            <a:pPr algn="ctr" fontAlgn="base">
              <a:lnSpc>
                <a:spcPct val="95000"/>
              </a:lnSpc>
              <a:spcBef>
                <a:spcPct val="0"/>
              </a:spcBef>
              <a:spcAft>
                <a:spcPct val="0"/>
              </a:spcAft>
            </a:pPr>
            <a:r>
              <a:rPr lang="en-US" sz="1500" b="0" dirty="0">
                <a:effectLst/>
                <a:latin typeface="Times New Roman" panose="02020603050405020304" pitchFamily="18" charset="0"/>
                <a:ea typeface="Times New Roman" panose="02020603050405020304" pitchFamily="18" charset="0"/>
              </a:rPr>
              <a:t>Which … do you think you will do with your contributions to progressive organizations this year? </a:t>
            </a:r>
          </a:p>
          <a:p>
            <a:pPr algn="ctr">
              <a:lnSpc>
                <a:spcPct val="95000"/>
              </a:lnSpc>
            </a:pPr>
            <a:r>
              <a:rPr lang="en-US" sz="1500" b="0" dirty="0">
                <a:solidFill>
                  <a:srgbClr val="FF0000"/>
                </a:solidFill>
                <a:latin typeface="Times New Roman" pitchFamily="18" charset="0"/>
              </a:rPr>
              <a:t>Contribute to a </a:t>
            </a:r>
            <a:r>
              <a:rPr lang="en-US" sz="1500" u="sng" dirty="0">
                <a:solidFill>
                  <a:srgbClr val="FF0000"/>
                </a:solidFill>
                <a:latin typeface="Times New Roman" pitchFamily="18" charset="0"/>
              </a:rPr>
              <a:t>smaller</a:t>
            </a:r>
            <a:r>
              <a:rPr lang="en-US" sz="1500" b="0" dirty="0">
                <a:solidFill>
                  <a:srgbClr val="FF0000"/>
                </a:solidFill>
                <a:latin typeface="Times New Roman" pitchFamily="18" charset="0"/>
              </a:rPr>
              <a:t> number of organizations than I have in the recent past. </a:t>
            </a:r>
          </a:p>
          <a:p>
            <a:pPr algn="ctr" fontAlgn="base">
              <a:lnSpc>
                <a:spcPct val="95000"/>
              </a:lnSpc>
              <a:spcBef>
                <a:spcPct val="0"/>
              </a:spcBef>
              <a:spcAft>
                <a:spcPct val="0"/>
              </a:spcAft>
            </a:pPr>
            <a:r>
              <a:rPr lang="en-US" sz="1500" b="0" dirty="0">
                <a:solidFill>
                  <a:srgbClr val="7030A0"/>
                </a:solidFill>
                <a:latin typeface="Times New Roman" pitchFamily="18" charset="0"/>
              </a:rPr>
              <a:t>Contribute to the </a:t>
            </a:r>
            <a:r>
              <a:rPr lang="en-US" sz="1500" u="sng" dirty="0">
                <a:solidFill>
                  <a:srgbClr val="7030A0"/>
                </a:solidFill>
                <a:latin typeface="Times New Roman" pitchFamily="18" charset="0"/>
              </a:rPr>
              <a:t>same</a:t>
            </a:r>
            <a:r>
              <a:rPr lang="en-US" sz="1500" b="0" dirty="0">
                <a:solidFill>
                  <a:srgbClr val="7030A0"/>
                </a:solidFill>
                <a:latin typeface="Times New Roman" pitchFamily="18" charset="0"/>
              </a:rPr>
              <a:t> organizations I have in the recent past.</a:t>
            </a:r>
          </a:p>
          <a:p>
            <a:pPr algn="ctr" fontAlgn="base">
              <a:lnSpc>
                <a:spcPct val="95000"/>
              </a:lnSpc>
              <a:spcBef>
                <a:spcPct val="0"/>
              </a:spcBef>
              <a:spcAft>
                <a:spcPct val="0"/>
              </a:spcAft>
            </a:pPr>
            <a:r>
              <a:rPr lang="en-US" sz="1500" b="0" dirty="0">
                <a:solidFill>
                  <a:srgbClr val="008500"/>
                </a:solidFill>
                <a:latin typeface="Times New Roman" pitchFamily="18" charset="0"/>
              </a:rPr>
              <a:t>Contribute to a </a:t>
            </a:r>
            <a:r>
              <a:rPr lang="en-US" sz="1500" u="sng" dirty="0">
                <a:solidFill>
                  <a:srgbClr val="008500"/>
                </a:solidFill>
                <a:latin typeface="Times New Roman" pitchFamily="18" charset="0"/>
              </a:rPr>
              <a:t>larger</a:t>
            </a:r>
            <a:r>
              <a:rPr lang="en-US" sz="1500" b="0" dirty="0">
                <a:solidFill>
                  <a:srgbClr val="008500"/>
                </a:solidFill>
                <a:latin typeface="Times New Roman" pitchFamily="18" charset="0"/>
              </a:rPr>
              <a:t> number of organizations than I have in the recent past.</a:t>
            </a:r>
          </a:p>
        </p:txBody>
      </p:sp>
      <p:sp>
        <p:nvSpPr>
          <p:cNvPr id="25" name="Text Box 30">
            <a:extLst>
              <a:ext uri="{FF2B5EF4-FFF2-40B4-BE49-F238E27FC236}">
                <a16:creationId xmlns:a16="http://schemas.microsoft.com/office/drawing/2014/main" id="{23F132B5-958C-4C8B-B217-F81443009018}"/>
              </a:ext>
            </a:extLst>
          </p:cNvPr>
          <p:cNvSpPr txBox="1">
            <a:spLocks noChangeArrowheads="1"/>
          </p:cNvSpPr>
          <p:nvPr/>
        </p:nvSpPr>
        <p:spPr bwMode="auto">
          <a:xfrm>
            <a:off x="5125122" y="2211910"/>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12" name="Text Box 30">
            <a:extLst>
              <a:ext uri="{FF2B5EF4-FFF2-40B4-BE49-F238E27FC236}">
                <a16:creationId xmlns:a16="http://schemas.microsoft.com/office/drawing/2014/main" id="{FAEEC401-CC0B-4757-9CB1-8963E8F951AB}"/>
              </a:ext>
            </a:extLst>
          </p:cNvPr>
          <p:cNvSpPr txBox="1">
            <a:spLocks noChangeArrowheads="1"/>
          </p:cNvSpPr>
          <p:nvPr/>
        </p:nvSpPr>
        <p:spPr bwMode="auto">
          <a:xfrm>
            <a:off x="3039287" y="2694238"/>
            <a:ext cx="3528975" cy="30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Aft>
                <a:spcPts val="400"/>
              </a:spcAft>
            </a:pPr>
            <a:r>
              <a:rPr lang="en-US" sz="1700" i="1" dirty="0">
                <a:solidFill>
                  <a:srgbClr val="000000"/>
                </a:solidFill>
                <a:latin typeface="Times" panose="02020603050405020304" pitchFamily="18" charset="0"/>
                <a:cs typeface="Times" panose="02020603050405020304" pitchFamily="18" charset="0"/>
              </a:rPr>
              <a:t>2017=Lighter; 2021= Darker</a:t>
            </a:r>
          </a:p>
        </p:txBody>
      </p:sp>
    </p:spTree>
    <p:extLst>
      <p:ext uri="{BB962C8B-B14F-4D97-AF65-F5344CB8AC3E}">
        <p14:creationId xmlns:p14="http://schemas.microsoft.com/office/powerpoint/2010/main" val="40993440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0" y="45428"/>
            <a:ext cx="9143999"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The Intention To Cut Back On Candidate &amp; Party Giving Is Meaningfully Greater Than In The Past </a:t>
            </a:r>
            <a:endParaRPr lang="en-US" sz="1800" b="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Object 19"/>
          <p:cNvGraphicFramePr>
            <a:graphicFrameLocks noChangeAspect="1"/>
          </p:cNvGraphicFramePr>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7"/>
          <p:cNvGrpSpPr>
            <a:grpSpLocks/>
          </p:cNvGrpSpPr>
          <p:nvPr/>
        </p:nvGrpSpPr>
        <p:grpSpPr bwMode="auto">
          <a:xfrm>
            <a:off x="834129" y="3660626"/>
            <a:ext cx="1291156" cy="791990"/>
            <a:chOff x="412" y="3601"/>
            <a:chExt cx="723" cy="312"/>
          </a:xfrm>
        </p:grpSpPr>
        <p:sp>
          <p:nvSpPr>
            <p:cNvPr id="25" name="Rectangle 8"/>
            <p:cNvSpPr>
              <a:spLocks noChangeArrowheads="1"/>
            </p:cNvSpPr>
            <p:nvPr/>
          </p:nvSpPr>
          <p:spPr bwMode="auto">
            <a:xfrm>
              <a:off x="412" y="3602"/>
              <a:ext cx="723" cy="31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6" name="Rectangle 9"/>
            <p:cNvSpPr>
              <a:spLocks noChangeArrowheads="1"/>
            </p:cNvSpPr>
            <p:nvPr/>
          </p:nvSpPr>
          <p:spPr bwMode="auto">
            <a:xfrm>
              <a:off x="457" y="3637"/>
              <a:ext cx="90" cy="63"/>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8" name="Rectangle 10"/>
            <p:cNvSpPr>
              <a:spLocks noChangeArrowheads="1"/>
            </p:cNvSpPr>
            <p:nvPr/>
          </p:nvSpPr>
          <p:spPr bwMode="auto">
            <a:xfrm>
              <a:off x="457" y="3743"/>
              <a:ext cx="90" cy="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9" name="Text Box 11"/>
            <p:cNvSpPr txBox="1">
              <a:spLocks noChangeArrowheads="1"/>
            </p:cNvSpPr>
            <p:nvPr/>
          </p:nvSpPr>
          <p:spPr bwMode="auto">
            <a:xfrm>
              <a:off x="547" y="3601"/>
              <a:ext cx="43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increase</a:t>
              </a:r>
            </a:p>
          </p:txBody>
        </p:sp>
        <p:sp>
          <p:nvSpPr>
            <p:cNvPr id="30" name="Text Box 12"/>
            <p:cNvSpPr txBox="1">
              <a:spLocks noChangeArrowheads="1"/>
            </p:cNvSpPr>
            <p:nvPr/>
          </p:nvSpPr>
          <p:spPr bwMode="auto">
            <a:xfrm>
              <a:off x="539" y="3713"/>
              <a:ext cx="45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decrease</a:t>
              </a:r>
            </a:p>
          </p:txBody>
        </p:sp>
      </p:grpSp>
      <p:sp>
        <p:nvSpPr>
          <p:cNvPr id="33" name="Text Box 30"/>
          <p:cNvSpPr txBox="1">
            <a:spLocks noChangeArrowheads="1"/>
          </p:cNvSpPr>
          <p:nvPr/>
        </p:nvSpPr>
        <p:spPr bwMode="auto">
          <a:xfrm>
            <a:off x="940503" y="2014787"/>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1" name="Text Box 30"/>
          <p:cNvSpPr txBox="1">
            <a:spLocks noChangeArrowheads="1"/>
          </p:cNvSpPr>
          <p:nvPr/>
        </p:nvSpPr>
        <p:spPr bwMode="auto">
          <a:xfrm>
            <a:off x="5494473" y="2014787"/>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17" name="Rectangle 10">
            <a:extLst>
              <a:ext uri="{FF2B5EF4-FFF2-40B4-BE49-F238E27FC236}">
                <a16:creationId xmlns:a16="http://schemas.microsoft.com/office/drawing/2014/main" id="{0BC95749-1051-4EF1-82CD-990D11142E58}"/>
              </a:ext>
            </a:extLst>
          </p:cNvPr>
          <p:cNvSpPr>
            <a:spLocks noChangeArrowheads="1"/>
          </p:cNvSpPr>
          <p:nvPr/>
        </p:nvSpPr>
        <p:spPr bwMode="auto">
          <a:xfrm>
            <a:off x="940503" y="4244309"/>
            <a:ext cx="160725" cy="159921"/>
          </a:xfrm>
          <a:prstGeom prst="rect">
            <a:avLst/>
          </a:prstGeom>
          <a:solidFill>
            <a:srgbClr val="0070C0"/>
          </a:solidFill>
          <a:ln w="9525">
            <a:solidFill>
              <a:schemeClr val="tx1"/>
            </a:solidFill>
            <a:miter lim="800000"/>
            <a:headEnd/>
            <a:tailEnd/>
          </a:ln>
          <a:effectLst/>
        </p:spPr>
        <p:txBody>
          <a:bodyPr wrap="none" anchor="ctr"/>
          <a:lstStyle/>
          <a:p>
            <a:endParaRPr lang="en-US" sz="1200" b="0" dirty="0">
              <a:solidFill>
                <a:srgbClr val="000000"/>
              </a:solidFill>
              <a:latin typeface="Times New Roman" panose="02020603050405020304" pitchFamily="18" charset="0"/>
              <a:cs typeface="Times New Roman" panose="02020603050405020304" pitchFamily="18" charset="0"/>
            </a:endParaRPr>
          </a:p>
        </p:txBody>
      </p:sp>
      <p:sp>
        <p:nvSpPr>
          <p:cNvPr id="18" name="Text Box 11">
            <a:extLst>
              <a:ext uri="{FF2B5EF4-FFF2-40B4-BE49-F238E27FC236}">
                <a16:creationId xmlns:a16="http://schemas.microsoft.com/office/drawing/2014/main" id="{965B9017-C296-4EFF-A1E2-5ACB8971E652}"/>
              </a:ext>
            </a:extLst>
          </p:cNvPr>
          <p:cNvSpPr txBox="1">
            <a:spLocks noChangeArrowheads="1"/>
          </p:cNvSpPr>
          <p:nvPr/>
        </p:nvSpPr>
        <p:spPr bwMode="auto">
          <a:xfrm>
            <a:off x="1120291" y="4185771"/>
            <a:ext cx="7889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stay same</a:t>
            </a:r>
          </a:p>
        </p:txBody>
      </p:sp>
      <p:graphicFrame>
        <p:nvGraphicFramePr>
          <p:cNvPr id="31" name="Object 19">
            <a:extLst>
              <a:ext uri="{FF2B5EF4-FFF2-40B4-BE49-F238E27FC236}">
                <a16:creationId xmlns:a16="http://schemas.microsoft.com/office/drawing/2014/main" id="{77580811-DD7C-45A7-A661-8C984AFFEB4D}"/>
              </a:ext>
            </a:extLst>
          </p:cNvPr>
          <p:cNvGraphicFramePr>
            <a:graphicFrameLocks noChangeAspect="1"/>
          </p:cNvGraphicFramePr>
          <p:nvPr>
            <p:extLst>
              <p:ext uri="{D42A27DB-BD31-4B8C-83A1-F6EECF244321}">
                <p14:modId xmlns:p14="http://schemas.microsoft.com/office/powerpoint/2010/main" val="1719066788"/>
              </p:ext>
            </p:extLst>
          </p:nvPr>
        </p:nvGraphicFramePr>
        <p:xfrm>
          <a:off x="4570099" y="1722568"/>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a:extLst>
              <a:ext uri="{FF2B5EF4-FFF2-40B4-BE49-F238E27FC236}">
                <a16:creationId xmlns:a16="http://schemas.microsoft.com/office/drawing/2014/main" id="{AED7901E-50CA-4290-A833-AFAC7380755F}"/>
              </a:ext>
            </a:extLst>
          </p:cNvPr>
          <p:cNvSpPr txBox="1"/>
          <p:nvPr/>
        </p:nvSpPr>
        <p:spPr>
          <a:xfrm>
            <a:off x="19931" y="962570"/>
            <a:ext cx="9124069" cy="923330"/>
          </a:xfrm>
          <a:prstGeom prst="rect">
            <a:avLst/>
          </a:prstGeom>
          <a:noFill/>
        </p:spPr>
        <p:txBody>
          <a:bodyPr wrap="square">
            <a:spAutoFit/>
          </a:bodyPr>
          <a:lstStyle/>
          <a:p>
            <a:pPr algn="ctr"/>
            <a:r>
              <a:rPr lang="en-US" b="0" i="1" dirty="0">
                <a:effectLst/>
                <a:latin typeface="Times New Roman" panose="02020603050405020304" pitchFamily="18" charset="0"/>
                <a:ea typeface="Times New Roman" panose="02020603050405020304" pitchFamily="18" charset="0"/>
              </a:rPr>
              <a:t>In the next twelve months, do you plan to increase the amount of your contributions </a:t>
            </a:r>
            <a:r>
              <a:rPr lang="en-US" i="1" u="sng" dirty="0">
                <a:effectLst/>
                <a:latin typeface="Times New Roman" panose="02020603050405020304" pitchFamily="18" charset="0"/>
                <a:ea typeface="Times New Roman" panose="02020603050405020304" pitchFamily="18" charset="0"/>
              </a:rPr>
              <a:t>to political candidates and political parties</a:t>
            </a:r>
            <a:r>
              <a:rPr lang="en-US" b="0" i="1" dirty="0">
                <a:effectLst/>
                <a:latin typeface="Times New Roman" panose="02020603050405020304" pitchFamily="18" charset="0"/>
                <a:ea typeface="Times New Roman" panose="02020603050405020304" pitchFamily="18" charset="0"/>
              </a:rPr>
              <a:t>, decrease the amount of your contributions, or will the amount of your contribution remain about the same?</a:t>
            </a:r>
            <a:endParaRPr lang="en-US" b="0" i="1" dirty="0"/>
          </a:p>
        </p:txBody>
      </p:sp>
      <p:sp>
        <p:nvSpPr>
          <p:cNvPr id="42" name="TextBox 41">
            <a:extLst>
              <a:ext uri="{FF2B5EF4-FFF2-40B4-BE49-F238E27FC236}">
                <a16:creationId xmlns:a16="http://schemas.microsoft.com/office/drawing/2014/main" id="{9E2ACCAB-372B-4877-8C99-D1E5BE46BDCB}"/>
              </a:ext>
            </a:extLst>
          </p:cNvPr>
          <p:cNvSpPr txBox="1"/>
          <p:nvPr/>
        </p:nvSpPr>
        <p:spPr>
          <a:xfrm>
            <a:off x="6558054" y="2869549"/>
            <a:ext cx="799632" cy="400110"/>
          </a:xfrm>
          <a:prstGeom prst="rect">
            <a:avLst/>
          </a:prstGeom>
          <a:solidFill>
            <a:srgbClr val="FFFFCC"/>
          </a:solidFill>
        </p:spPr>
        <p:txBody>
          <a:bodyPr wrap="square" rtlCol="0">
            <a:spAutoFit/>
          </a:bodyPr>
          <a:lstStyle/>
          <a:p>
            <a:pPr algn="ctr"/>
            <a:r>
              <a:rPr lang="en-US" sz="2000" dirty="0"/>
              <a:t>68% </a:t>
            </a:r>
          </a:p>
        </p:txBody>
      </p:sp>
      <p:sp>
        <p:nvSpPr>
          <p:cNvPr id="43" name="TextBox 42">
            <a:extLst>
              <a:ext uri="{FF2B5EF4-FFF2-40B4-BE49-F238E27FC236}">
                <a16:creationId xmlns:a16="http://schemas.microsoft.com/office/drawing/2014/main" id="{66D29634-D196-4C2F-BAB0-A41AACD477C0}"/>
              </a:ext>
            </a:extLst>
          </p:cNvPr>
          <p:cNvSpPr txBox="1"/>
          <p:nvPr/>
        </p:nvSpPr>
        <p:spPr>
          <a:xfrm>
            <a:off x="4756185" y="2623328"/>
            <a:ext cx="1323703" cy="646331"/>
          </a:xfrm>
          <a:prstGeom prst="rect">
            <a:avLst/>
          </a:prstGeom>
          <a:solidFill>
            <a:srgbClr val="FFFFCC"/>
          </a:solidFill>
        </p:spPr>
        <p:txBody>
          <a:bodyPr wrap="square" rtlCol="0">
            <a:spAutoFit/>
          </a:bodyPr>
          <a:lstStyle/>
          <a:p>
            <a:pPr algn="ctr"/>
            <a:r>
              <a:rPr lang="en-US" sz="1600" dirty="0"/>
              <a:t>Same/More</a:t>
            </a:r>
          </a:p>
          <a:p>
            <a:pPr algn="ctr"/>
            <a:r>
              <a:rPr lang="en-US" sz="2000" dirty="0"/>
              <a:t>67% </a:t>
            </a:r>
          </a:p>
        </p:txBody>
      </p:sp>
      <p:sp>
        <p:nvSpPr>
          <p:cNvPr id="44" name="TextBox 43">
            <a:extLst>
              <a:ext uri="{FF2B5EF4-FFF2-40B4-BE49-F238E27FC236}">
                <a16:creationId xmlns:a16="http://schemas.microsoft.com/office/drawing/2014/main" id="{11B69897-C289-44F2-810D-891590C772F2}"/>
              </a:ext>
            </a:extLst>
          </p:cNvPr>
          <p:cNvSpPr txBox="1"/>
          <p:nvPr/>
        </p:nvSpPr>
        <p:spPr>
          <a:xfrm>
            <a:off x="7951471" y="2898288"/>
            <a:ext cx="959738" cy="400110"/>
          </a:xfrm>
          <a:prstGeom prst="rect">
            <a:avLst/>
          </a:prstGeom>
          <a:solidFill>
            <a:srgbClr val="FFFFCC"/>
          </a:solidFill>
        </p:spPr>
        <p:txBody>
          <a:bodyPr wrap="square" rtlCol="0">
            <a:spAutoFit/>
          </a:bodyPr>
          <a:lstStyle/>
          <a:p>
            <a:pPr algn="ctr"/>
            <a:r>
              <a:rPr lang="en-US" sz="2000" dirty="0"/>
              <a:t>50%</a:t>
            </a:r>
          </a:p>
        </p:txBody>
      </p:sp>
    </p:spTree>
    <p:extLst>
      <p:ext uri="{BB962C8B-B14F-4D97-AF65-F5344CB8AC3E}">
        <p14:creationId xmlns:p14="http://schemas.microsoft.com/office/powerpoint/2010/main" val="596374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4540100" y="2033403"/>
          <a:ext cx="4391300" cy="450114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0" y="386596"/>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Less Than A Third Felt The Financial Impact Of The Pandemic</a:t>
            </a:r>
          </a:p>
        </p:txBody>
      </p:sp>
      <p:graphicFrame>
        <p:nvGraphicFramePr>
          <p:cNvPr id="24" name="Object 2"/>
          <p:cNvGraphicFramePr>
            <a:graphicFrameLocks/>
          </p:cNvGraphicFramePr>
          <p:nvPr/>
        </p:nvGraphicFramePr>
        <p:xfrm>
          <a:off x="212600" y="2019772"/>
          <a:ext cx="4391300"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615781" y="5508955"/>
            <a:ext cx="1043059" cy="52322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imes New Roman" pitchFamily="18" charset="0"/>
              </a:rPr>
              <a:t>11</a:t>
            </a:r>
            <a:r>
              <a:rPr kumimoji="0" lang="en-US" sz="1400" b="1" i="0" u="none" strike="noStrike" kern="1200" cap="none" spc="0" normalizeH="0" baseline="0" noProof="0" dirty="0">
                <a:ln>
                  <a:noFill/>
                </a:ln>
                <a:solidFill>
                  <a:schemeClr val="bg1"/>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imes New Roman" pitchFamily="18" charset="0"/>
              </a:rPr>
              <a:t>Great Deal</a:t>
            </a:r>
            <a:endParaRPr kumimoji="0" lang="en-US" sz="1400" b="1" i="0" u="none" strike="noStrike" kern="1200" cap="none" spc="0" normalizeH="0" baseline="0" noProof="0" dirty="0">
              <a:ln>
                <a:noFill/>
              </a:ln>
              <a:solidFill>
                <a:schemeClr val="bg1"/>
              </a:solidFill>
              <a:effectLst/>
              <a:uLnTx/>
              <a:uFillTx/>
              <a:latin typeface="Times New Roman" pitchFamily="18" charset="0"/>
              <a:ea typeface="+mn-ea"/>
              <a:cs typeface="+mn-cs"/>
            </a:endParaRP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050570" y="4929361"/>
            <a:ext cx="967589" cy="769441"/>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42</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Not Much At All</a:t>
            </a: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6290322" y="4677958"/>
            <a:ext cx="1123980" cy="830997"/>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49</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Not Much At All</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848715" y="5742895"/>
            <a:ext cx="1248853" cy="26161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Times New Roman" pitchFamily="18" charset="0"/>
              </a:rPr>
              <a:t>5</a:t>
            </a:r>
            <a:r>
              <a:rPr kumimoji="0" lang="en-US" sz="1100" b="1" i="0" u="none" strike="noStrike" kern="1200" cap="none" spc="0" normalizeH="0" baseline="0" noProof="0" dirty="0">
                <a:ln>
                  <a:noFill/>
                </a:ln>
                <a:solidFill>
                  <a:schemeClr val="bg1"/>
                </a:solidFill>
                <a:effectLst/>
                <a:uLnTx/>
                <a:uFillTx/>
                <a:latin typeface="Times New Roman" pitchFamily="18" charset="0"/>
                <a:ea typeface="+mn-ea"/>
                <a:cs typeface="+mn-cs"/>
              </a:rPr>
              <a:t>% </a:t>
            </a:r>
            <a:r>
              <a:rPr lang="en-US" sz="1100" dirty="0">
                <a:solidFill>
                  <a:schemeClr val="bg1"/>
                </a:solidFill>
                <a:latin typeface="Times New Roman" pitchFamily="18" charset="0"/>
              </a:rPr>
              <a:t>Great Deal</a:t>
            </a:r>
            <a:endParaRPr kumimoji="0" lang="en-US" sz="1100" b="1" i="0" u="none" strike="noStrike" kern="1200" cap="none" spc="0" normalizeH="0" baseline="0" noProof="0" dirty="0">
              <a:ln>
                <a:noFill/>
              </a:ln>
              <a:solidFill>
                <a:schemeClr val="bg1"/>
              </a:solidFill>
              <a:effectLst/>
              <a:uLnTx/>
              <a:uFillTx/>
              <a:latin typeface="Times New Roman" pitchFamily="18" charset="0"/>
              <a:ea typeface="+mn-ea"/>
              <a:cs typeface="+mn-cs"/>
            </a:endParaRPr>
          </a:p>
        </p:txBody>
      </p:sp>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264344" y="1459690"/>
            <a:ext cx="8709659" cy="400110"/>
          </a:xfrm>
          <a:prstGeom prst="rect">
            <a:avLst/>
          </a:prstGeom>
          <a:noFill/>
          <a:ln w="9525">
            <a:solidFill>
              <a:schemeClr val="tx1"/>
            </a:solidFill>
            <a:miter lim="800000"/>
            <a:headEnd/>
            <a:tailEnd/>
          </a:ln>
        </p:spPr>
        <p:txBody>
          <a:bodyPr wrap="square">
            <a:spAutoFit/>
          </a:bodyPr>
          <a:lstStyle/>
          <a:p>
            <a:pPr algn="ctr" fontAlgn="base">
              <a:spcBef>
                <a:spcPct val="0"/>
              </a:spcBef>
              <a:spcAft>
                <a:spcPct val="0"/>
              </a:spcAft>
            </a:pPr>
            <a:r>
              <a:rPr lang="en-US" sz="2000" b="0" dirty="0">
                <a:solidFill>
                  <a:srgbClr val="000000"/>
                </a:solidFill>
                <a:latin typeface="Times New Roman" pitchFamily="18" charset="0"/>
              </a:rPr>
              <a:t>How much, if at all, did the pandemic hurt your own personal financial situation? </a:t>
            </a:r>
          </a:p>
        </p:txBody>
      </p:sp>
      <p:cxnSp>
        <p:nvCxnSpPr>
          <p:cNvPr id="4" name="Straight Connector 3">
            <a:extLst>
              <a:ext uri="{FF2B5EF4-FFF2-40B4-BE49-F238E27FC236}">
                <a16:creationId xmlns:a16="http://schemas.microsoft.com/office/drawing/2014/main" id="{639BFAFE-A7A3-425D-A546-824BE15D6FDE}"/>
              </a:ext>
            </a:extLst>
          </p:cNvPr>
          <p:cNvCxnSpPr/>
          <p:nvPr/>
        </p:nvCxnSpPr>
        <p:spPr bwMode="auto">
          <a:xfrm>
            <a:off x="4690984" y="2522572"/>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741956" y="2415342"/>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3" name="Text Box 30">
            <a:extLst>
              <a:ext uri="{FF2B5EF4-FFF2-40B4-BE49-F238E27FC236}">
                <a16:creationId xmlns:a16="http://schemas.microsoft.com/office/drawing/2014/main" id="{A83E327B-9752-4A7D-BE93-7EBB3DCE5040}"/>
              </a:ext>
            </a:extLst>
          </p:cNvPr>
          <p:cNvSpPr txBox="1">
            <a:spLocks noChangeArrowheads="1"/>
          </p:cNvSpPr>
          <p:nvPr/>
        </p:nvSpPr>
        <p:spPr bwMode="auto">
          <a:xfrm>
            <a:off x="5287027" y="2353348"/>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Tree>
    <p:extLst>
      <p:ext uri="{BB962C8B-B14F-4D97-AF65-F5344CB8AC3E}">
        <p14:creationId xmlns:p14="http://schemas.microsoft.com/office/powerpoint/2010/main" val="27693202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190325" y="2532104"/>
            <a:ext cx="8763349" cy="1793791"/>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dirty="0">
                <a:solidFill>
                  <a:srgbClr val="000099"/>
                </a:solidFill>
                <a:latin typeface="Tahoma" pitchFamily="34" charset="0"/>
              </a:rPr>
              <a:t>Though Still Detested, Trump ‘Alone’ Is Not The Whole Story</a:t>
            </a:r>
            <a:endParaRPr lang="en-US" sz="4000" dirty="0">
              <a:solidFill>
                <a:srgbClr val="FF0000"/>
              </a:solidFill>
              <a:latin typeface="Tahoma" pitchFamily="34" charset="0"/>
            </a:endParaRPr>
          </a:p>
        </p:txBody>
      </p:sp>
    </p:spTree>
    <p:extLst>
      <p:ext uri="{BB962C8B-B14F-4D97-AF65-F5344CB8AC3E}">
        <p14:creationId xmlns:p14="http://schemas.microsoft.com/office/powerpoint/2010/main" val="303240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6"/>
          <p:cNvGraphicFramePr>
            <a:graphicFrameLocks/>
          </p:cNvGraphicFramePr>
          <p:nvPr>
            <p:extLst>
              <p:ext uri="{D42A27DB-BD31-4B8C-83A1-F6EECF244321}">
                <p14:modId xmlns:p14="http://schemas.microsoft.com/office/powerpoint/2010/main" val="2226771319"/>
              </p:ext>
            </p:extLst>
          </p:nvPr>
        </p:nvGraphicFramePr>
        <p:xfrm>
          <a:off x="1361870" y="1384579"/>
          <a:ext cx="4833508" cy="5571041"/>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p:cNvSpPr txBox="1"/>
          <p:nvPr/>
        </p:nvSpPr>
        <p:spPr>
          <a:xfrm>
            <a:off x="6615054" y="1441671"/>
            <a:ext cx="768403" cy="338554"/>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Times New Roman" pitchFamily="18" charset="0"/>
                <a:cs typeface="Times New Roman" pitchFamily="18" charset="0"/>
              </a:rPr>
              <a:t>Mean</a:t>
            </a:r>
          </a:p>
        </p:txBody>
      </p:sp>
      <p:sp>
        <p:nvSpPr>
          <p:cNvPr id="59" name="Rectangle 4"/>
          <p:cNvSpPr>
            <a:spLocks noChangeArrowheads="1"/>
          </p:cNvSpPr>
          <p:nvPr/>
        </p:nvSpPr>
        <p:spPr bwMode="auto">
          <a:xfrm>
            <a:off x="0" y="181392"/>
            <a:ext cx="9144000" cy="862544"/>
          </a:xfrm>
          <a:prstGeom prst="rect">
            <a:avLst/>
          </a:prstGeom>
          <a:noFill/>
          <a:ln>
            <a:noFill/>
          </a:ln>
        </p:spPr>
        <p:txBody>
          <a:bodyPr anchor="ctr">
            <a:noAutofit/>
          </a:bodyPr>
          <a:lstStyle/>
          <a:p>
            <a:pPr algn="ctr">
              <a:lnSpc>
                <a:spcPct val="85000"/>
              </a:lnSpc>
              <a:spcAft>
                <a:spcPts val="0"/>
              </a:spcAft>
            </a:pPr>
            <a:r>
              <a:rPr lang="en-US" sz="2800" dirty="0">
                <a:solidFill>
                  <a:schemeClr val="tx1"/>
                </a:solidFill>
                <a:latin typeface="Tahoma" pitchFamily="34" charset="0"/>
                <a:cs typeface="Tahoma" pitchFamily="34" charset="0"/>
              </a:rPr>
              <a:t>Trump, Don Jr, &amp; MTG Generate The Most Antipathy</a:t>
            </a:r>
            <a:endParaRPr lang="en-US" sz="2800" dirty="0">
              <a:solidFill>
                <a:schemeClr val="tx1"/>
              </a:solidFill>
              <a:highlight>
                <a:srgbClr val="FFFF00"/>
              </a:highlight>
              <a:latin typeface="Tahoma" pitchFamily="34" charset="0"/>
              <a:cs typeface="Tahoma" pitchFamily="34" charset="0"/>
            </a:endParaRPr>
          </a:p>
          <a:p>
            <a:pPr algn="ctr">
              <a:lnSpc>
                <a:spcPct val="85000"/>
              </a:lnSpc>
              <a:spcAft>
                <a:spcPts val="0"/>
              </a:spcAft>
            </a:pPr>
            <a:r>
              <a:rPr lang="en-US" sz="1900" b="0" dirty="0">
                <a:latin typeface="Tahoma" pitchFamily="34" charset="0"/>
                <a:cs typeface="Tahoma" pitchFamily="34" charset="0"/>
              </a:rPr>
              <a:t>Marjorie Taylor Greene Is Already As Well Known As The Trumps &amp; Lindsey Graham</a:t>
            </a:r>
            <a:endParaRPr lang="en-US" sz="1900" b="0" dirty="0">
              <a:solidFill>
                <a:schemeClr val="tx1"/>
              </a:solidFill>
              <a:latin typeface="Tahoma" pitchFamily="34" charset="0"/>
              <a:cs typeface="Tahoma" pitchFamily="34" charset="0"/>
            </a:endParaRPr>
          </a:p>
        </p:txBody>
      </p:sp>
      <p:sp>
        <p:nvSpPr>
          <p:cNvPr id="20" name="Text Box 10"/>
          <p:cNvSpPr txBox="1">
            <a:spLocks noChangeArrowheads="1"/>
          </p:cNvSpPr>
          <p:nvPr/>
        </p:nvSpPr>
        <p:spPr bwMode="auto">
          <a:xfrm>
            <a:off x="-179651" y="1146065"/>
            <a:ext cx="6324600" cy="30777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400" i="1" dirty="0">
                <a:solidFill>
                  <a:srgbClr val="000000"/>
                </a:solidFill>
                <a:latin typeface="Times New Roman" pitchFamily="18" charset="0"/>
              </a:rPr>
              <a:t>Favorability (rank ordered by mean)</a:t>
            </a:r>
          </a:p>
        </p:txBody>
      </p:sp>
      <p:sp>
        <p:nvSpPr>
          <p:cNvPr id="25" name="TextBox 24">
            <a:extLst>
              <a:ext uri="{FF2B5EF4-FFF2-40B4-BE49-F238E27FC236}">
                <a16:creationId xmlns:a16="http://schemas.microsoft.com/office/drawing/2014/main" id="{788BCB28-7514-A046-8280-06F5977D185B}"/>
              </a:ext>
            </a:extLst>
          </p:cNvPr>
          <p:cNvSpPr txBox="1"/>
          <p:nvPr/>
        </p:nvSpPr>
        <p:spPr>
          <a:xfrm>
            <a:off x="128587" y="4699347"/>
            <a:ext cx="1302079"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Donald Trump</a:t>
            </a:r>
          </a:p>
        </p:txBody>
      </p:sp>
      <p:sp>
        <p:nvSpPr>
          <p:cNvPr id="26" name="TextBox 25">
            <a:extLst>
              <a:ext uri="{FF2B5EF4-FFF2-40B4-BE49-F238E27FC236}">
                <a16:creationId xmlns:a16="http://schemas.microsoft.com/office/drawing/2014/main" id="{A3A1C220-7DC5-0D49-AB3D-B2C64BCF5478}"/>
              </a:ext>
            </a:extLst>
          </p:cNvPr>
          <p:cNvSpPr txBox="1"/>
          <p:nvPr/>
        </p:nvSpPr>
        <p:spPr>
          <a:xfrm>
            <a:off x="162763" y="1716431"/>
            <a:ext cx="1271634"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Ivanka Trump</a:t>
            </a:r>
          </a:p>
        </p:txBody>
      </p:sp>
      <p:graphicFrame>
        <p:nvGraphicFramePr>
          <p:cNvPr id="27" name="Group 5">
            <a:extLst>
              <a:ext uri="{FF2B5EF4-FFF2-40B4-BE49-F238E27FC236}">
                <a16:creationId xmlns:a16="http://schemas.microsoft.com/office/drawing/2014/main" id="{3854F805-68CE-5246-A551-F8490A88F637}"/>
              </a:ext>
            </a:extLst>
          </p:cNvPr>
          <p:cNvGraphicFramePr>
            <a:graphicFrameLocks/>
          </p:cNvGraphicFramePr>
          <p:nvPr>
            <p:extLst>
              <p:ext uri="{D42A27DB-BD31-4B8C-83A1-F6EECF244321}">
                <p14:modId xmlns:p14="http://schemas.microsoft.com/office/powerpoint/2010/main" val="3481339603"/>
              </p:ext>
            </p:extLst>
          </p:nvPr>
        </p:nvGraphicFramePr>
        <p:xfrm>
          <a:off x="6475845" y="1595335"/>
          <a:ext cx="2311104" cy="4990295"/>
        </p:xfrm>
        <a:graphic>
          <a:graphicData uri="http://schemas.openxmlformats.org/drawingml/2006/table">
            <a:tbl>
              <a:tblPr firstCol="1">
                <a:tableStyleId>{2D5ABB26-0587-4C30-8999-92F81FD0307C}</a:tableStyleId>
              </a:tblPr>
              <a:tblGrid>
                <a:gridCol w="1155552">
                  <a:extLst>
                    <a:ext uri="{9D8B030D-6E8A-4147-A177-3AD203B41FA5}">
                      <a16:colId xmlns:a16="http://schemas.microsoft.com/office/drawing/2014/main" val="20000"/>
                    </a:ext>
                  </a:extLst>
                </a:gridCol>
                <a:gridCol w="1155552">
                  <a:extLst>
                    <a:ext uri="{9D8B030D-6E8A-4147-A177-3AD203B41FA5}">
                      <a16:colId xmlns:a16="http://schemas.microsoft.com/office/drawing/2014/main" val="20002"/>
                    </a:ext>
                  </a:extLst>
                </a:gridCol>
              </a:tblGrid>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3211094"/>
                  </a:ext>
                </a:extLst>
              </a:tr>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594581"/>
                  </a:ext>
                </a:extLst>
              </a:tr>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250465"/>
                  </a:ext>
                </a:extLst>
              </a:tr>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1575283"/>
                  </a:ext>
                </a:extLst>
              </a:tr>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0673598"/>
                  </a:ext>
                </a:extLst>
              </a:tr>
            </a:tbl>
          </a:graphicData>
        </a:graphic>
      </p:graphicFrame>
      <p:sp>
        <p:nvSpPr>
          <p:cNvPr id="30" name="TextBox 29">
            <a:extLst>
              <a:ext uri="{FF2B5EF4-FFF2-40B4-BE49-F238E27FC236}">
                <a16:creationId xmlns:a16="http://schemas.microsoft.com/office/drawing/2014/main" id="{9FE8D937-4397-0C40-932D-620D1022DEF1}"/>
              </a:ext>
            </a:extLst>
          </p:cNvPr>
          <p:cNvSpPr txBox="1"/>
          <p:nvPr/>
        </p:nvSpPr>
        <p:spPr>
          <a:xfrm>
            <a:off x="7668539" y="1424852"/>
            <a:ext cx="965958" cy="338554"/>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Times New Roman" pitchFamily="18" charset="0"/>
                <a:cs typeface="Times New Roman" pitchFamily="18" charset="0"/>
              </a:rPr>
              <a:t>Hard ID</a:t>
            </a:r>
          </a:p>
        </p:txBody>
      </p:sp>
      <p:sp>
        <p:nvSpPr>
          <p:cNvPr id="33" name="TextBox 32">
            <a:extLst>
              <a:ext uri="{FF2B5EF4-FFF2-40B4-BE49-F238E27FC236}">
                <a16:creationId xmlns:a16="http://schemas.microsoft.com/office/drawing/2014/main" id="{EB110821-2B76-AE4A-9EEE-703251B5B2D6}"/>
              </a:ext>
            </a:extLst>
          </p:cNvPr>
          <p:cNvSpPr txBox="1"/>
          <p:nvPr/>
        </p:nvSpPr>
        <p:spPr>
          <a:xfrm>
            <a:off x="-179651" y="2667729"/>
            <a:ext cx="1642337"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Lindsey Graham</a:t>
            </a:r>
            <a:endParaRPr lang="en-US" sz="1600" b="1" i="1" dirty="0">
              <a:latin typeface="Times" panose="02020603050405020304" pitchFamily="18" charset="0"/>
              <a:cs typeface="Times" panose="02020603050405020304" pitchFamily="18" charset="0"/>
            </a:endParaRPr>
          </a:p>
        </p:txBody>
      </p:sp>
      <p:sp>
        <p:nvSpPr>
          <p:cNvPr id="3" name="TextBox 2">
            <a:extLst>
              <a:ext uri="{FF2B5EF4-FFF2-40B4-BE49-F238E27FC236}">
                <a16:creationId xmlns:a16="http://schemas.microsoft.com/office/drawing/2014/main" id="{97C8F3FF-AB68-4DC8-A90C-A3544CDC03BA}"/>
              </a:ext>
            </a:extLst>
          </p:cNvPr>
          <p:cNvSpPr txBox="1"/>
          <p:nvPr/>
        </p:nvSpPr>
        <p:spPr>
          <a:xfrm>
            <a:off x="0" y="3680317"/>
            <a:ext cx="1459150"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Donald Trump, Jr.</a:t>
            </a:r>
            <a:endParaRPr lang="en-US" sz="1600" b="1" i="1" dirty="0">
              <a:latin typeface="Times" panose="02020603050405020304" pitchFamily="18" charset="0"/>
              <a:cs typeface="Times" panose="02020603050405020304" pitchFamily="18" charset="0"/>
            </a:endParaRPr>
          </a:p>
        </p:txBody>
      </p:sp>
      <p:sp>
        <p:nvSpPr>
          <p:cNvPr id="21" name="TextBox 20">
            <a:extLst>
              <a:ext uri="{FF2B5EF4-FFF2-40B4-BE49-F238E27FC236}">
                <a16:creationId xmlns:a16="http://schemas.microsoft.com/office/drawing/2014/main" id="{62F7882E-2564-4665-823B-6A55B13AD4B0}"/>
              </a:ext>
            </a:extLst>
          </p:cNvPr>
          <p:cNvSpPr txBox="1"/>
          <p:nvPr/>
        </p:nvSpPr>
        <p:spPr>
          <a:xfrm>
            <a:off x="-15013" y="5711935"/>
            <a:ext cx="1459150"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Marjorie Taylor Greene</a:t>
            </a:r>
            <a:endParaRPr lang="en-US" sz="1600" b="1" i="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42407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extLst>
              <p:ext uri="{D42A27DB-BD31-4B8C-83A1-F6EECF244321}">
                <p14:modId xmlns:p14="http://schemas.microsoft.com/office/powerpoint/2010/main" val="2477419204"/>
              </p:ext>
            </p:extLst>
          </p:nvPr>
        </p:nvGraphicFramePr>
        <p:xfrm>
          <a:off x="4649127" y="2420983"/>
          <a:ext cx="4391300" cy="411356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31900" y="233797"/>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400" dirty="0">
                <a:solidFill>
                  <a:srgbClr val="000000"/>
                </a:solidFill>
                <a:latin typeface="Tahoma" pitchFamily="34" charset="0"/>
              </a:rPr>
              <a:t>Last Cycle, Trump Provided A Central Reason For Giving, Without Him In Office Some Are Rethinking Donations </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2400" b="0" dirty="0">
                <a:solidFill>
                  <a:srgbClr val="000000"/>
                </a:solidFill>
                <a:latin typeface="Tahoma" pitchFamily="34" charset="0"/>
              </a:rPr>
              <a:t>Some Plan To Give More, Some Less</a:t>
            </a:r>
          </a:p>
        </p:txBody>
      </p:sp>
      <p:graphicFrame>
        <p:nvGraphicFramePr>
          <p:cNvPr id="24" name="Object 2"/>
          <p:cNvGraphicFramePr>
            <a:graphicFrameLocks/>
          </p:cNvGraphicFramePr>
          <p:nvPr>
            <p:extLst>
              <p:ext uri="{D42A27DB-BD31-4B8C-83A1-F6EECF244321}">
                <p14:modId xmlns:p14="http://schemas.microsoft.com/office/powerpoint/2010/main" val="1301233517"/>
              </p:ext>
            </p:extLst>
          </p:nvPr>
        </p:nvGraphicFramePr>
        <p:xfrm>
          <a:off x="212600" y="2333896"/>
          <a:ext cx="4391300" cy="4200653"/>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625031" y="4782575"/>
            <a:ext cx="1043059" cy="830997"/>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One of the Most</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7" name="Text Box 101"/>
          <p:cNvSpPr txBox="1">
            <a:spLocks noChangeArrowheads="1"/>
          </p:cNvSpPr>
          <p:nvPr/>
        </p:nvSpPr>
        <p:spPr bwMode="auto">
          <a:xfrm>
            <a:off x="226020" y="1486023"/>
            <a:ext cx="4359400" cy="7155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Times New Roman"/>
                <a:ea typeface="+mn-ea"/>
                <a:cs typeface="+mn-cs"/>
              </a:rPr>
              <a:t>When you decided whether or not to contribute to progressive organizations over the last </a:t>
            </a:r>
            <a:r>
              <a:rPr lang="en-US" sz="1500" b="0" i="1" dirty="0">
                <a:solidFill>
                  <a:srgbClr val="000000"/>
                </a:solidFill>
                <a:latin typeface="Times New Roman"/>
              </a:rPr>
              <a:t>two</a:t>
            </a:r>
            <a:r>
              <a:rPr kumimoji="0" lang="en-US" sz="1500" b="0" i="1" u="none" strike="noStrike" kern="1200" cap="none" spc="0" normalizeH="0" baseline="0" noProof="0" dirty="0">
                <a:ln>
                  <a:noFill/>
                </a:ln>
                <a:solidFill>
                  <a:srgbClr val="000000"/>
                </a:solidFill>
                <a:effectLst/>
                <a:uLnTx/>
                <a:uFillTx/>
                <a:latin typeface="Times New Roman"/>
                <a:ea typeface="+mn-ea"/>
                <a:cs typeface="+mn-cs"/>
              </a:rPr>
              <a:t> years, how important was Trump as a reason for you to give?</a:t>
            </a:r>
          </a:p>
        </p:txBody>
      </p:sp>
      <p:sp>
        <p:nvSpPr>
          <p:cNvPr id="12" name="Text Box 101">
            <a:extLst>
              <a:ext uri="{FF2B5EF4-FFF2-40B4-BE49-F238E27FC236}">
                <a16:creationId xmlns:a16="http://schemas.microsoft.com/office/drawing/2014/main" id="{8AE1E800-9A52-4AB6-BC97-734B27A28661}"/>
              </a:ext>
            </a:extLst>
          </p:cNvPr>
          <p:cNvSpPr txBox="1">
            <a:spLocks noChangeArrowheads="1"/>
          </p:cNvSpPr>
          <p:nvPr/>
        </p:nvSpPr>
        <p:spPr bwMode="auto">
          <a:xfrm>
            <a:off x="4795706" y="1486023"/>
            <a:ext cx="4098142" cy="7155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auto">
              <a:lnSpc>
                <a:spcPct val="90000"/>
              </a:lnSpc>
              <a:spcBef>
                <a:spcPts val="0"/>
              </a:spcBef>
              <a:spcAft>
                <a:spcPts val="0"/>
              </a:spcAft>
              <a:defRPr/>
            </a:pPr>
            <a:r>
              <a:rPr kumimoji="0" lang="en-US" sz="1500" b="0" i="1" u="none" strike="noStrike" kern="1200" cap="none" spc="0" normalizeH="0" baseline="0" noProof="0" dirty="0">
                <a:ln>
                  <a:noFill/>
                </a:ln>
                <a:solidFill>
                  <a:srgbClr val="000000"/>
                </a:solidFill>
                <a:effectLst/>
                <a:uLnTx/>
                <a:uFillTx/>
                <a:latin typeface="Times New Roman"/>
                <a:ea typeface="+mn-ea"/>
                <a:cs typeface="+mn-cs"/>
              </a:rPr>
              <a:t>With Trump out of office, are you more or less likely to donate to progressive organizations over the next two years?</a:t>
            </a:r>
            <a:endParaRPr kumimoji="0" lang="en-US" sz="1500" b="0" i="1" u="sng" strike="noStrike" kern="1200" cap="none" spc="0" normalizeH="0" baseline="0" noProof="0" dirty="0">
              <a:ln>
                <a:noFill/>
              </a:ln>
              <a:solidFill>
                <a:srgbClr val="000000"/>
              </a:solidFill>
              <a:effectLst/>
              <a:highlight>
                <a:srgbClr val="FFFF00"/>
              </a:highlight>
              <a:uLnTx/>
              <a:uFillTx/>
              <a:latin typeface="Times New Roman"/>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726254" y="6198946"/>
            <a:ext cx="1062633" cy="52322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Times New Roman" pitchFamily="18" charset="0"/>
              </a:rPr>
              <a:t>14</a:t>
            </a: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cxnSp>
        <p:nvCxnSpPr>
          <p:cNvPr id="3" name="Straight Connector 2">
            <a:extLst>
              <a:ext uri="{FF2B5EF4-FFF2-40B4-BE49-F238E27FC236}">
                <a16:creationId xmlns:a16="http://schemas.microsoft.com/office/drawing/2014/main" id="{BAFB67A6-7579-C442-81F1-84910EE13171}"/>
              </a:ext>
            </a:extLst>
          </p:cNvPr>
          <p:cNvCxnSpPr/>
          <p:nvPr/>
        </p:nvCxnSpPr>
        <p:spPr bwMode="auto">
          <a:xfrm>
            <a:off x="4626513" y="2152040"/>
            <a:ext cx="0" cy="43063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303407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0" y="220170"/>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ahoma" pitchFamily="34" charset="0"/>
                <a:ea typeface="+mj-ea"/>
                <a:cs typeface="+mj-cs"/>
              </a:rPr>
              <a:t>The Threat Is Now From </a:t>
            </a:r>
            <a:r>
              <a:rPr lang="en-US" sz="3200" dirty="0">
                <a:solidFill>
                  <a:srgbClr val="000000"/>
                </a:solidFill>
                <a:latin typeface="Tahoma" pitchFamily="34" charset="0"/>
              </a:rPr>
              <a:t>T</a:t>
            </a:r>
            <a:r>
              <a:rPr kumimoji="0" lang="en-US" sz="3200" b="1" i="0" u="none" strike="noStrike" kern="1200" cap="none" spc="0" normalizeH="0" baseline="0" noProof="0" dirty="0">
                <a:ln>
                  <a:noFill/>
                </a:ln>
                <a:solidFill>
                  <a:srgbClr val="000000"/>
                </a:solidFill>
                <a:effectLst/>
                <a:uLnTx/>
                <a:uFillTx/>
                <a:latin typeface="Tahoma" pitchFamily="34" charset="0"/>
                <a:ea typeface="+mj-ea"/>
                <a:cs typeface="+mj-cs"/>
              </a:rPr>
              <a:t>rump &amp; His Congressional Backers</a:t>
            </a:r>
            <a:endParaRPr kumimoji="0" lang="en-US" sz="3200" b="0" i="0" u="none" strike="noStrike" kern="1200" cap="none" spc="0" normalizeH="0" baseline="0" noProof="0" dirty="0">
              <a:ln>
                <a:noFill/>
              </a:ln>
              <a:solidFill>
                <a:srgbClr val="000000"/>
              </a:solidFill>
              <a:effectLst/>
              <a:uLnTx/>
              <a:uFillTx/>
              <a:latin typeface="Tahoma" pitchFamily="34" charset="0"/>
              <a:ea typeface="+mj-ea"/>
              <a:cs typeface="+mj-cs"/>
            </a:endParaRPr>
          </a:p>
        </p:txBody>
      </p:sp>
      <p:graphicFrame>
        <p:nvGraphicFramePr>
          <p:cNvPr id="24" name="Object 2"/>
          <p:cNvGraphicFramePr>
            <a:graphicFrameLocks/>
          </p:cNvGraphicFramePr>
          <p:nvPr>
            <p:extLst>
              <p:ext uri="{D42A27DB-BD31-4B8C-83A1-F6EECF244321}">
                <p14:modId xmlns:p14="http://schemas.microsoft.com/office/powerpoint/2010/main" val="3869852492"/>
              </p:ext>
            </p:extLst>
          </p:nvPr>
        </p:nvGraphicFramePr>
        <p:xfrm>
          <a:off x="709779" y="1932148"/>
          <a:ext cx="7724442" cy="4514778"/>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 Box 3"/>
          <p:cNvSpPr txBox="1">
            <a:spLocks noChangeArrowheads="1"/>
          </p:cNvSpPr>
          <p:nvPr/>
        </p:nvSpPr>
        <p:spPr bwMode="auto">
          <a:xfrm>
            <a:off x="-104887" y="5457887"/>
            <a:ext cx="1755178" cy="338554"/>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12</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 Strongly</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4135401" y="4982969"/>
            <a:ext cx="1175795" cy="707886"/>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Times New Roman" pitchFamily="18" charset="0"/>
              </a:rPr>
              <a:t>24</a:t>
            </a: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7" name="Text Box 10">
            <a:extLst>
              <a:ext uri="{FF2B5EF4-FFF2-40B4-BE49-F238E27FC236}">
                <a16:creationId xmlns:a16="http://schemas.microsoft.com/office/drawing/2014/main" id="{A9E78443-3B23-4C20-913C-930A6933A778}"/>
              </a:ext>
            </a:extLst>
          </p:cNvPr>
          <p:cNvSpPr txBox="1">
            <a:spLocks noChangeArrowheads="1"/>
          </p:cNvSpPr>
          <p:nvPr/>
        </p:nvSpPr>
        <p:spPr bwMode="auto">
          <a:xfrm>
            <a:off x="68580" y="1170626"/>
            <a:ext cx="8934450" cy="1523494"/>
          </a:xfrm>
          <a:prstGeom prst="rect">
            <a:avLst/>
          </a:prstGeom>
          <a:noFill/>
          <a:ln w="9525">
            <a:solidFill>
              <a:schemeClr val="tx1"/>
            </a:solidFill>
            <a:miter lim="800000"/>
            <a:headEnd/>
            <a:tailEnd/>
          </a:ln>
        </p:spPr>
        <p:txBody>
          <a:bodyPr wrap="square">
            <a:spAutoFit/>
          </a:bodyPr>
          <a:lstStyle/>
          <a:p>
            <a:pPr algn="ctr" fontAlgn="base">
              <a:spcBef>
                <a:spcPct val="0"/>
              </a:spcBef>
              <a:spcAft>
                <a:spcPct val="0"/>
              </a:spcAft>
            </a:pPr>
            <a:r>
              <a:rPr lang="en-US" b="0" dirty="0">
                <a:solidFill>
                  <a:srgbClr val="000000"/>
                </a:solidFill>
                <a:latin typeface="Times New Roman" pitchFamily="18" charset="0"/>
              </a:rPr>
              <a:t>Which comes closer to your point of view about who is the biggest threat to the progressive agenda? </a:t>
            </a:r>
          </a:p>
          <a:p>
            <a:pPr algn="ctr" fontAlgn="base">
              <a:spcBef>
                <a:spcPct val="0"/>
              </a:spcBef>
              <a:spcAft>
                <a:spcPct val="0"/>
              </a:spcAft>
            </a:pPr>
            <a:r>
              <a:rPr lang="en-US" sz="1900" b="1" dirty="0">
                <a:solidFill>
                  <a:srgbClr val="008500"/>
                </a:solidFill>
                <a:latin typeface="Times New Roman" pitchFamily="18" charset="0"/>
              </a:rPr>
              <a:t>Trump may not be in office, but he is the biggest threat we face </a:t>
            </a:r>
          </a:p>
          <a:p>
            <a:pPr algn="ctr" fontAlgn="base">
              <a:spcBef>
                <a:spcPct val="0"/>
              </a:spcBef>
              <a:spcAft>
                <a:spcPct val="0"/>
              </a:spcAft>
            </a:pPr>
            <a:r>
              <a:rPr lang="en-US" sz="1900" b="1" dirty="0">
                <a:solidFill>
                  <a:srgbClr val="FF6600"/>
                </a:solidFill>
                <a:latin typeface="Times New Roman" pitchFamily="18" charset="0"/>
              </a:rPr>
              <a:t>The biggest threats are Congressional leaders in office, like McConnell &amp; McCarthy</a:t>
            </a:r>
          </a:p>
          <a:p>
            <a:pPr algn="ctr" fontAlgn="base">
              <a:spcBef>
                <a:spcPct val="0"/>
              </a:spcBef>
              <a:spcAft>
                <a:spcPct val="0"/>
              </a:spcAft>
            </a:pPr>
            <a:r>
              <a:rPr lang="en-US" sz="1900" b="1" dirty="0">
                <a:solidFill>
                  <a:srgbClr val="FF0000"/>
                </a:solidFill>
                <a:latin typeface="Times New Roman" pitchFamily="18" charset="0"/>
              </a:rPr>
              <a:t>Trump &amp; Congressional Republicans are equal threats</a:t>
            </a:r>
          </a:p>
        </p:txBody>
      </p:sp>
      <p:sp>
        <p:nvSpPr>
          <p:cNvPr id="8" name="Text Box 3">
            <a:extLst>
              <a:ext uri="{FF2B5EF4-FFF2-40B4-BE49-F238E27FC236}">
                <a16:creationId xmlns:a16="http://schemas.microsoft.com/office/drawing/2014/main" id="{947D1CB2-9976-4347-8E20-E9A877B3851F}"/>
              </a:ext>
            </a:extLst>
          </p:cNvPr>
          <p:cNvSpPr txBox="1">
            <a:spLocks noChangeArrowheads="1"/>
          </p:cNvSpPr>
          <p:nvPr/>
        </p:nvSpPr>
        <p:spPr bwMode="auto">
          <a:xfrm>
            <a:off x="6569175" y="4461205"/>
            <a:ext cx="1175795" cy="707886"/>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Tree>
    <p:extLst>
      <p:ext uri="{BB962C8B-B14F-4D97-AF65-F5344CB8AC3E}">
        <p14:creationId xmlns:p14="http://schemas.microsoft.com/office/powerpoint/2010/main" val="22444366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D87BF-03C5-4C47-A0A9-A5E1BC4E6535}"/>
              </a:ext>
            </a:extLst>
          </p:cNvPr>
          <p:cNvPicPr>
            <a:picLocks noChangeAspect="1"/>
          </p:cNvPicPr>
          <p:nvPr/>
        </p:nvPicPr>
        <p:blipFill rotWithShape="1">
          <a:blip r:embed="rId2"/>
          <a:srcRect t="4378"/>
          <a:stretch/>
        </p:blipFill>
        <p:spPr>
          <a:xfrm>
            <a:off x="-13485" y="-131061"/>
            <a:ext cx="9170969" cy="7093835"/>
          </a:xfrm>
          <a:prstGeom prst="rect">
            <a:avLst/>
          </a:prstGeom>
        </p:spPr>
      </p:pic>
      <p:sp>
        <p:nvSpPr>
          <p:cNvPr id="124930" name="Rectangle 2"/>
          <p:cNvSpPr>
            <a:spLocks noChangeArrowheads="1"/>
          </p:cNvSpPr>
          <p:nvPr/>
        </p:nvSpPr>
        <p:spPr bwMode="auto">
          <a:xfrm>
            <a:off x="151596" y="2453159"/>
            <a:ext cx="8840806" cy="1633065"/>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rIns="457200" anchor="ctr"/>
          <a:lstStyle/>
          <a:p>
            <a:pPr algn="ctr"/>
            <a:r>
              <a:rPr lang="en-US" sz="3200" dirty="0">
                <a:solidFill>
                  <a:srgbClr val="000099"/>
                </a:solidFill>
                <a:latin typeface="Tahoma" pitchFamily="34" charset="0"/>
              </a:rPr>
              <a:t>Donors Are More Positive About The Democratic Party &amp; Its Leaders</a:t>
            </a:r>
          </a:p>
        </p:txBody>
      </p:sp>
    </p:spTree>
    <p:extLst>
      <p:ext uri="{BB962C8B-B14F-4D97-AF65-F5344CB8AC3E}">
        <p14:creationId xmlns:p14="http://schemas.microsoft.com/office/powerpoint/2010/main" val="187932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20" name="Text Box 44"/>
          <p:cNvSpPr txBox="1">
            <a:spLocks noChangeArrowheads="1"/>
          </p:cNvSpPr>
          <p:nvPr/>
        </p:nvSpPr>
        <p:spPr bwMode="auto">
          <a:xfrm>
            <a:off x="-1" y="93723"/>
            <a:ext cx="91439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a:latin typeface="Tahoma" pitchFamily="34" charset="0"/>
              </a:rPr>
              <a:t>Key Findings</a:t>
            </a:r>
            <a:endParaRPr lang="en-US" sz="3200" b="0" dirty="0">
              <a:latin typeface="Tahoma" pitchFamily="34" charset="0"/>
            </a:endParaRPr>
          </a:p>
        </p:txBody>
      </p:sp>
      <p:sp>
        <p:nvSpPr>
          <p:cNvPr id="75821" name="Rectangle 45"/>
          <p:cNvSpPr>
            <a:spLocks noChangeArrowheads="1"/>
          </p:cNvSpPr>
          <p:nvPr/>
        </p:nvSpPr>
        <p:spPr bwMode="auto">
          <a:xfrm>
            <a:off x="95249" y="909737"/>
            <a:ext cx="9048749" cy="549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nSpc>
                <a:spcPct val="95000"/>
              </a:lnSpc>
              <a:spcBef>
                <a:spcPts val="1800"/>
              </a:spcBef>
              <a:spcAft>
                <a:spcPts val="1800"/>
              </a:spcAft>
              <a:buFont typeface="Wingdings" panose="05000000000000000000" pitchFamily="2" charset="2"/>
              <a:buChar char="Ø"/>
            </a:pPr>
            <a:r>
              <a:rPr lang="en-US" sz="2800" dirty="0">
                <a:solidFill>
                  <a:srgbClr val="000099"/>
                </a:solidFill>
                <a:latin typeface="Tahoma" pitchFamily="34" charset="0"/>
              </a:rPr>
              <a:t>Victory Has Its Costs: Some Donors May Cut Back</a:t>
            </a:r>
            <a:endParaRPr lang="en-US" sz="2800" dirty="0">
              <a:solidFill>
                <a:srgbClr val="FF0000"/>
              </a:solidFill>
              <a:latin typeface="Tahoma" pitchFamily="34" charset="0"/>
            </a:endParaRP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Though Still Detested, Trump ‘Alone’ Is No Longer The Whole Story</a:t>
            </a: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Donors Are More Positive About The Democratic Party &amp; Its Leaders Than In 2017  </a:t>
            </a: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Donors Are Divided About Strategy, Mirroring Splits Among Party Leaders</a:t>
            </a:r>
          </a:p>
          <a:p>
            <a:pPr>
              <a:spcBef>
                <a:spcPct val="40000"/>
              </a:spcBef>
              <a:spcAft>
                <a:spcPct val="15000"/>
              </a:spcAft>
              <a:tabLst>
                <a:tab pos="466725" algn="l"/>
              </a:tabLst>
            </a:pPr>
            <a:endParaRPr lang="en-US" sz="2400" dirty="0">
              <a:solidFill>
                <a:srgbClr val="000099"/>
              </a:solidFill>
              <a:latin typeface="Tahoma"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0" y="88877"/>
            <a:ext cx="9140368"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rPr>
              <a:t>The Democratic Party Enjoys A Stronger Image Than In Previous Years </a:t>
            </a:r>
            <a:endParaRPr lang="en-US" sz="3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Object 19"/>
          <p:cNvGraphicFramePr>
            <a:graphicFrameLocks noChangeAspect="1"/>
          </p:cNvGraphicFramePr>
          <p:nvPr>
            <p:extLst>
              <p:ext uri="{D42A27DB-BD31-4B8C-83A1-F6EECF244321}">
                <p14:modId xmlns:p14="http://schemas.microsoft.com/office/powerpoint/2010/main" val="4169514359"/>
              </p:ext>
            </p:extLst>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Box 30"/>
          <p:cNvSpPr txBox="1">
            <a:spLocks noChangeArrowheads="1"/>
          </p:cNvSpPr>
          <p:nvPr/>
        </p:nvSpPr>
        <p:spPr bwMode="auto">
          <a:xfrm>
            <a:off x="928914" y="1158716"/>
            <a:ext cx="3270926" cy="646331"/>
          </a:xfrm>
          <a:prstGeom prst="rect">
            <a:avLst/>
          </a:prstGeom>
          <a:solidFill>
            <a:srgbClr val="FFD5D5"/>
          </a:solidFill>
          <a:ln w="38100">
            <a:solidFill>
              <a:srgbClr val="800000"/>
            </a:solidFill>
          </a:ln>
          <a:effectLst/>
        </p:spPr>
        <p:txBody>
          <a:bodyPr wrap="square">
            <a:spAutoFit/>
          </a:bodyPr>
          <a:lstStyle/>
          <a:p>
            <a:pPr algn="ctr"/>
            <a:r>
              <a:rPr lang="en-US" i="1" dirty="0">
                <a:solidFill>
                  <a:srgbClr val="000000"/>
                </a:solidFill>
                <a:latin typeface="Times New Roman" pitchFamily="18" charset="0"/>
                <a:cs typeface="Times New Roman" pitchFamily="18" charset="0"/>
              </a:rPr>
              <a:t>Democratic Party Favorability</a:t>
            </a:r>
          </a:p>
          <a:p>
            <a:pPr algn="ctr"/>
            <a:r>
              <a:rPr lang="en-US" i="1" dirty="0">
                <a:solidFill>
                  <a:srgbClr val="800000"/>
                </a:solidFill>
                <a:latin typeface="Times New Roman" pitchFamily="18" charset="0"/>
                <a:cs typeface="Times New Roman" pitchFamily="18" charset="0"/>
              </a:rPr>
              <a:t>Direct Mail Donors</a:t>
            </a:r>
          </a:p>
        </p:txBody>
      </p:sp>
      <p:graphicFrame>
        <p:nvGraphicFramePr>
          <p:cNvPr id="20" name="Object 19"/>
          <p:cNvGraphicFramePr>
            <a:graphicFrameLocks noChangeAspect="1"/>
          </p:cNvGraphicFramePr>
          <p:nvPr>
            <p:extLst>
              <p:ext uri="{D42A27DB-BD31-4B8C-83A1-F6EECF244321}">
                <p14:modId xmlns:p14="http://schemas.microsoft.com/office/powerpoint/2010/main" val="149913550"/>
              </p:ext>
            </p:extLst>
          </p:nvPr>
        </p:nvGraphicFramePr>
        <p:xfrm>
          <a:off x="4586398" y="1747291"/>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0"/>
          <p:cNvSpPr txBox="1">
            <a:spLocks noChangeArrowheads="1"/>
          </p:cNvSpPr>
          <p:nvPr/>
        </p:nvSpPr>
        <p:spPr bwMode="auto">
          <a:xfrm>
            <a:off x="5421082" y="1165976"/>
            <a:ext cx="3270926" cy="646331"/>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00"/>
                </a:solidFill>
                <a:latin typeface="Times New Roman" pitchFamily="18" charset="0"/>
                <a:cs typeface="Times New Roman" pitchFamily="18" charset="0"/>
              </a:rPr>
              <a:t>Democratic Party Favorability</a:t>
            </a:r>
          </a:p>
          <a:p>
            <a:pPr algn="ctr"/>
            <a:r>
              <a:rPr lang="en-US" i="1" dirty="0">
                <a:solidFill>
                  <a:srgbClr val="000099"/>
                </a:solidFill>
                <a:latin typeface="Times New Roman" pitchFamily="18" charset="0"/>
                <a:cs typeface="Times New Roman" pitchFamily="18" charset="0"/>
              </a:rPr>
              <a:t>Online Donors</a:t>
            </a:r>
          </a:p>
        </p:txBody>
      </p:sp>
      <p:sp>
        <p:nvSpPr>
          <p:cNvPr id="31" name="TextBox 30">
            <a:extLst>
              <a:ext uri="{FF2B5EF4-FFF2-40B4-BE49-F238E27FC236}">
                <a16:creationId xmlns:a16="http://schemas.microsoft.com/office/drawing/2014/main" id="{D4684324-227A-418B-B6DB-B8513A6DB5CB}"/>
              </a:ext>
            </a:extLst>
          </p:cNvPr>
          <p:cNvSpPr txBox="1"/>
          <p:nvPr/>
        </p:nvSpPr>
        <p:spPr>
          <a:xfrm>
            <a:off x="1582015" y="1953086"/>
            <a:ext cx="2041295" cy="338554"/>
          </a:xfrm>
          <a:prstGeom prst="rect">
            <a:avLst/>
          </a:prstGeom>
          <a:noFill/>
        </p:spPr>
        <p:txBody>
          <a:bodyPr wrap="square" rtlCol="0">
            <a:spAutoFit/>
          </a:bodyPr>
          <a:lstStyle/>
          <a:p>
            <a:r>
              <a:rPr lang="en-US" sz="1600" b="0" i="1" dirty="0">
                <a:latin typeface="+mn-lt"/>
              </a:rPr>
              <a:t>% Very Favorable</a:t>
            </a:r>
          </a:p>
        </p:txBody>
      </p:sp>
      <p:sp>
        <p:nvSpPr>
          <p:cNvPr id="32" name="TextBox 31">
            <a:extLst>
              <a:ext uri="{FF2B5EF4-FFF2-40B4-BE49-F238E27FC236}">
                <a16:creationId xmlns:a16="http://schemas.microsoft.com/office/drawing/2014/main" id="{279538E5-28D5-4D6F-BCCC-1AE9BDE31418}"/>
              </a:ext>
            </a:extLst>
          </p:cNvPr>
          <p:cNvSpPr txBox="1"/>
          <p:nvPr/>
        </p:nvSpPr>
        <p:spPr>
          <a:xfrm>
            <a:off x="6074183" y="1978312"/>
            <a:ext cx="2041295" cy="338554"/>
          </a:xfrm>
          <a:prstGeom prst="rect">
            <a:avLst/>
          </a:prstGeom>
          <a:noFill/>
        </p:spPr>
        <p:txBody>
          <a:bodyPr wrap="square" rtlCol="0">
            <a:spAutoFit/>
          </a:bodyPr>
          <a:lstStyle/>
          <a:p>
            <a:r>
              <a:rPr lang="en-US" sz="1600" b="0" i="1" dirty="0">
                <a:latin typeface="+mn-lt"/>
              </a:rPr>
              <a:t>% Very Favorable</a:t>
            </a:r>
          </a:p>
        </p:txBody>
      </p:sp>
    </p:spTree>
    <p:extLst>
      <p:ext uri="{BB962C8B-B14F-4D97-AF65-F5344CB8AC3E}">
        <p14:creationId xmlns:p14="http://schemas.microsoft.com/office/powerpoint/2010/main" val="281954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6"/>
          <p:cNvGraphicFramePr>
            <a:graphicFrameLocks/>
          </p:cNvGraphicFramePr>
          <p:nvPr>
            <p:extLst>
              <p:ext uri="{D42A27DB-BD31-4B8C-83A1-F6EECF244321}">
                <p14:modId xmlns:p14="http://schemas.microsoft.com/office/powerpoint/2010/main" val="3972599593"/>
              </p:ext>
            </p:extLst>
          </p:nvPr>
        </p:nvGraphicFramePr>
        <p:xfrm>
          <a:off x="1691798" y="1270709"/>
          <a:ext cx="4769323" cy="5684911"/>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p:cNvSpPr txBox="1"/>
          <p:nvPr/>
        </p:nvSpPr>
        <p:spPr>
          <a:xfrm>
            <a:off x="6735853" y="952819"/>
            <a:ext cx="768403" cy="338554"/>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Times New Roman" pitchFamily="18" charset="0"/>
                <a:cs typeface="Times New Roman" pitchFamily="18" charset="0"/>
              </a:rPr>
              <a:t>Mean</a:t>
            </a:r>
          </a:p>
        </p:txBody>
      </p:sp>
      <p:sp>
        <p:nvSpPr>
          <p:cNvPr id="59" name="Rectangle 4"/>
          <p:cNvSpPr>
            <a:spLocks noChangeArrowheads="1"/>
          </p:cNvSpPr>
          <p:nvPr/>
        </p:nvSpPr>
        <p:spPr bwMode="auto">
          <a:xfrm>
            <a:off x="107835" y="108072"/>
            <a:ext cx="8905535" cy="862544"/>
          </a:xfrm>
          <a:prstGeom prst="rect">
            <a:avLst/>
          </a:prstGeom>
          <a:noFill/>
          <a:ln>
            <a:noFill/>
          </a:ln>
        </p:spPr>
        <p:txBody>
          <a:bodyPr anchor="ctr">
            <a:noAutofit/>
          </a:bodyPr>
          <a:lstStyle/>
          <a:p>
            <a:pPr algn="ctr">
              <a:lnSpc>
                <a:spcPct val="85000"/>
              </a:lnSpc>
              <a:spcAft>
                <a:spcPts val="0"/>
              </a:spcAft>
            </a:pPr>
            <a:r>
              <a:rPr lang="en-US" sz="3200" dirty="0">
                <a:latin typeface="Tahoma" pitchFamily="34" charset="0"/>
                <a:cs typeface="Tahoma" pitchFamily="34" charset="0"/>
              </a:rPr>
              <a:t>Abrams, Obama, Biden And Harris </a:t>
            </a:r>
          </a:p>
          <a:p>
            <a:pPr algn="ctr">
              <a:lnSpc>
                <a:spcPct val="85000"/>
              </a:lnSpc>
              <a:spcAft>
                <a:spcPts val="0"/>
              </a:spcAft>
            </a:pPr>
            <a:r>
              <a:rPr lang="en-US" sz="3200" dirty="0">
                <a:latin typeface="Tahoma" pitchFamily="34" charset="0"/>
                <a:cs typeface="Tahoma" pitchFamily="34" charset="0"/>
              </a:rPr>
              <a:t>Are The Most Popular Democrats</a:t>
            </a:r>
          </a:p>
        </p:txBody>
      </p:sp>
      <p:sp>
        <p:nvSpPr>
          <p:cNvPr id="20" name="Text Box 10"/>
          <p:cNvSpPr txBox="1">
            <a:spLocks noChangeArrowheads="1"/>
          </p:cNvSpPr>
          <p:nvPr/>
        </p:nvSpPr>
        <p:spPr bwMode="auto">
          <a:xfrm>
            <a:off x="2255418" y="1012980"/>
            <a:ext cx="3300549" cy="30777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400" i="1" dirty="0">
                <a:solidFill>
                  <a:srgbClr val="000000"/>
                </a:solidFill>
                <a:latin typeface="Times New Roman" pitchFamily="18" charset="0"/>
              </a:rPr>
              <a:t>Favorability (rank ordered by mean)</a:t>
            </a:r>
          </a:p>
        </p:txBody>
      </p:sp>
      <p:sp>
        <p:nvSpPr>
          <p:cNvPr id="25" name="TextBox 24">
            <a:extLst>
              <a:ext uri="{FF2B5EF4-FFF2-40B4-BE49-F238E27FC236}">
                <a16:creationId xmlns:a16="http://schemas.microsoft.com/office/drawing/2014/main" id="{788BCB28-7514-A046-8280-06F5977D185B}"/>
              </a:ext>
            </a:extLst>
          </p:cNvPr>
          <p:cNvSpPr txBox="1"/>
          <p:nvPr/>
        </p:nvSpPr>
        <p:spPr>
          <a:xfrm>
            <a:off x="358569" y="4183365"/>
            <a:ext cx="1308371" cy="338554"/>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Nancy Pelosi</a:t>
            </a:r>
          </a:p>
        </p:txBody>
      </p:sp>
      <p:sp>
        <p:nvSpPr>
          <p:cNvPr id="26" name="TextBox 25">
            <a:extLst>
              <a:ext uri="{FF2B5EF4-FFF2-40B4-BE49-F238E27FC236}">
                <a16:creationId xmlns:a16="http://schemas.microsoft.com/office/drawing/2014/main" id="{A3A1C220-7DC5-0D49-AB3D-B2C64BCF5478}"/>
              </a:ext>
            </a:extLst>
          </p:cNvPr>
          <p:cNvSpPr txBox="1"/>
          <p:nvPr/>
        </p:nvSpPr>
        <p:spPr>
          <a:xfrm>
            <a:off x="276558" y="1349070"/>
            <a:ext cx="1502206" cy="338554"/>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Stacey Abrams</a:t>
            </a:r>
          </a:p>
        </p:txBody>
      </p:sp>
      <p:graphicFrame>
        <p:nvGraphicFramePr>
          <p:cNvPr id="27" name="Group 5">
            <a:extLst>
              <a:ext uri="{FF2B5EF4-FFF2-40B4-BE49-F238E27FC236}">
                <a16:creationId xmlns:a16="http://schemas.microsoft.com/office/drawing/2014/main" id="{3854F805-68CE-5246-A551-F8490A88F637}"/>
              </a:ext>
            </a:extLst>
          </p:cNvPr>
          <p:cNvGraphicFramePr>
            <a:graphicFrameLocks/>
          </p:cNvGraphicFramePr>
          <p:nvPr>
            <p:extLst>
              <p:ext uri="{D42A27DB-BD31-4B8C-83A1-F6EECF244321}">
                <p14:modId xmlns:p14="http://schemas.microsoft.com/office/powerpoint/2010/main" val="3884308204"/>
              </p:ext>
            </p:extLst>
          </p:nvPr>
        </p:nvGraphicFramePr>
        <p:xfrm>
          <a:off x="6475845" y="1270709"/>
          <a:ext cx="2475428" cy="4984178"/>
        </p:xfrm>
        <a:graphic>
          <a:graphicData uri="http://schemas.openxmlformats.org/drawingml/2006/table">
            <a:tbl>
              <a:tblPr firstCol="1">
                <a:tableStyleId>{2D5ABB26-0587-4C30-8999-92F81FD0307C}</a:tableStyleId>
              </a:tblPr>
              <a:tblGrid>
                <a:gridCol w="1237714">
                  <a:extLst>
                    <a:ext uri="{9D8B030D-6E8A-4147-A177-3AD203B41FA5}">
                      <a16:colId xmlns:a16="http://schemas.microsoft.com/office/drawing/2014/main" val="20000"/>
                    </a:ext>
                  </a:extLst>
                </a:gridCol>
                <a:gridCol w="1237714">
                  <a:extLst>
                    <a:ext uri="{9D8B030D-6E8A-4147-A177-3AD203B41FA5}">
                      <a16:colId xmlns:a16="http://schemas.microsoft.com/office/drawing/2014/main" val="20002"/>
                    </a:ext>
                  </a:extLst>
                </a:gridCol>
              </a:tblGrid>
              <a:tr h="561516">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3.79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1516">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3.75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8578961"/>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3.71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250465"/>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3.68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1575283"/>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176807"/>
                  </a:ext>
                </a:extLst>
              </a:tr>
              <a:tr h="561516">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3.44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9411632"/>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833085"/>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854981"/>
                  </a:ext>
                </a:extLst>
              </a:tr>
              <a:tr h="492050">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3.30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254282"/>
                  </a:ext>
                </a:extLst>
              </a:tr>
            </a:tbl>
          </a:graphicData>
        </a:graphic>
      </p:graphicFrame>
      <p:sp>
        <p:nvSpPr>
          <p:cNvPr id="30" name="TextBox 29">
            <a:extLst>
              <a:ext uri="{FF2B5EF4-FFF2-40B4-BE49-F238E27FC236}">
                <a16:creationId xmlns:a16="http://schemas.microsoft.com/office/drawing/2014/main" id="{9FE8D937-4397-0C40-932D-620D1022DEF1}"/>
              </a:ext>
            </a:extLst>
          </p:cNvPr>
          <p:cNvSpPr txBox="1"/>
          <p:nvPr/>
        </p:nvSpPr>
        <p:spPr>
          <a:xfrm>
            <a:off x="7792467" y="938816"/>
            <a:ext cx="965958" cy="338554"/>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Times New Roman" pitchFamily="18" charset="0"/>
                <a:cs typeface="Times New Roman" pitchFamily="18" charset="0"/>
              </a:rPr>
              <a:t>Hard ID</a:t>
            </a:r>
          </a:p>
        </p:txBody>
      </p:sp>
      <p:sp>
        <p:nvSpPr>
          <p:cNvPr id="33" name="TextBox 32">
            <a:extLst>
              <a:ext uri="{FF2B5EF4-FFF2-40B4-BE49-F238E27FC236}">
                <a16:creationId xmlns:a16="http://schemas.microsoft.com/office/drawing/2014/main" id="{EB110821-2B76-AE4A-9EEE-703251B5B2D6}"/>
              </a:ext>
            </a:extLst>
          </p:cNvPr>
          <p:cNvSpPr txBox="1"/>
          <p:nvPr/>
        </p:nvSpPr>
        <p:spPr>
          <a:xfrm>
            <a:off x="-52466" y="3021108"/>
            <a:ext cx="1814366" cy="338554"/>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Kamala Harris</a:t>
            </a:r>
            <a:endParaRPr lang="en-US" sz="1600" b="1"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7C8F3FF-AB68-4DC8-A90C-A3544CDC03BA}"/>
              </a:ext>
            </a:extLst>
          </p:cNvPr>
          <p:cNvSpPr txBox="1"/>
          <p:nvPr/>
        </p:nvSpPr>
        <p:spPr>
          <a:xfrm>
            <a:off x="-132519" y="5916329"/>
            <a:ext cx="1814366" cy="338554"/>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Chuck Schumer</a:t>
            </a:r>
            <a:endParaRPr lang="en-US" sz="1600" b="1" i="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2CDA5E2-D5F8-4B42-9CE3-B491F7357516}"/>
              </a:ext>
            </a:extLst>
          </p:cNvPr>
          <p:cNvSpPr txBox="1"/>
          <p:nvPr/>
        </p:nvSpPr>
        <p:spPr>
          <a:xfrm>
            <a:off x="221790" y="1925645"/>
            <a:ext cx="1524776" cy="338554"/>
          </a:xfrm>
          <a:prstGeom prst="rect">
            <a:avLst/>
          </a:prstGeom>
          <a:noFill/>
        </p:spPr>
        <p:txBody>
          <a:bodyPr wrap="none" rtlCol="0">
            <a:spAutoFit/>
          </a:bodyPr>
          <a:lstStyle/>
          <a:p>
            <a:pPr algn="r"/>
            <a:r>
              <a:rPr lang="en-US" sz="1600" dirty="0">
                <a:latin typeface="Times New Roman" panose="02020603050405020304" pitchFamily="18" charset="0"/>
                <a:cs typeface="Times New Roman" panose="02020603050405020304" pitchFamily="18" charset="0"/>
              </a:rPr>
              <a:t>Barack Obama</a:t>
            </a:r>
            <a:endParaRPr lang="en-US" sz="16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8B35C80-B4E4-48DF-A9CE-6BBB38B0D94F}"/>
              </a:ext>
            </a:extLst>
          </p:cNvPr>
          <p:cNvSpPr txBox="1"/>
          <p:nvPr/>
        </p:nvSpPr>
        <p:spPr>
          <a:xfrm>
            <a:off x="0" y="3605454"/>
            <a:ext cx="1746440" cy="338554"/>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Elizabeth Warren</a:t>
            </a:r>
          </a:p>
        </p:txBody>
      </p:sp>
      <p:sp>
        <p:nvSpPr>
          <p:cNvPr id="24" name="TextBox 23">
            <a:extLst>
              <a:ext uri="{FF2B5EF4-FFF2-40B4-BE49-F238E27FC236}">
                <a16:creationId xmlns:a16="http://schemas.microsoft.com/office/drawing/2014/main" id="{7EA82D6A-CB7D-447B-B65E-B20800A0DE6B}"/>
              </a:ext>
            </a:extLst>
          </p:cNvPr>
          <p:cNvSpPr txBox="1"/>
          <p:nvPr/>
        </p:nvSpPr>
        <p:spPr>
          <a:xfrm>
            <a:off x="107835" y="5215022"/>
            <a:ext cx="1594945"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Alexandria Ocasio Cortez</a:t>
            </a:r>
          </a:p>
        </p:txBody>
      </p:sp>
      <p:sp>
        <p:nvSpPr>
          <p:cNvPr id="28" name="TextBox 27">
            <a:extLst>
              <a:ext uri="{FF2B5EF4-FFF2-40B4-BE49-F238E27FC236}">
                <a16:creationId xmlns:a16="http://schemas.microsoft.com/office/drawing/2014/main" id="{1E800557-202D-44A2-A1FB-76EF0496BEB9}"/>
              </a:ext>
            </a:extLst>
          </p:cNvPr>
          <p:cNvSpPr txBox="1"/>
          <p:nvPr/>
        </p:nvSpPr>
        <p:spPr>
          <a:xfrm>
            <a:off x="197121" y="4728149"/>
            <a:ext cx="1524776" cy="338554"/>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Bernie Sanders</a:t>
            </a:r>
          </a:p>
        </p:txBody>
      </p:sp>
      <p:sp>
        <p:nvSpPr>
          <p:cNvPr id="31" name="TextBox 30">
            <a:extLst>
              <a:ext uri="{FF2B5EF4-FFF2-40B4-BE49-F238E27FC236}">
                <a16:creationId xmlns:a16="http://schemas.microsoft.com/office/drawing/2014/main" id="{3A6D4A90-38D1-409A-A0AD-24753A199425}"/>
              </a:ext>
            </a:extLst>
          </p:cNvPr>
          <p:cNvSpPr txBox="1"/>
          <p:nvPr/>
        </p:nvSpPr>
        <p:spPr>
          <a:xfrm>
            <a:off x="672024" y="2489405"/>
            <a:ext cx="1045479" cy="338554"/>
          </a:xfrm>
          <a:prstGeom prst="rect">
            <a:avLst/>
          </a:prstGeom>
          <a:noFill/>
        </p:spPr>
        <p:txBody>
          <a:bodyPr wrap="none" rtlCol="0">
            <a:spAutoFit/>
          </a:bodyPr>
          <a:lstStyle/>
          <a:p>
            <a:pPr algn="r"/>
            <a:r>
              <a:rPr lang="en-US" sz="1600" dirty="0">
                <a:latin typeface="Times New Roman" panose="02020603050405020304" pitchFamily="18" charset="0"/>
                <a:cs typeface="Times New Roman" panose="02020603050405020304" pitchFamily="18" charset="0"/>
              </a:rPr>
              <a:t>Joe Biden</a:t>
            </a:r>
          </a:p>
        </p:txBody>
      </p:sp>
      <p:sp>
        <p:nvSpPr>
          <p:cNvPr id="4" name="TextBox 3">
            <a:extLst>
              <a:ext uri="{FF2B5EF4-FFF2-40B4-BE49-F238E27FC236}">
                <a16:creationId xmlns:a16="http://schemas.microsoft.com/office/drawing/2014/main" id="{F4C604AD-310E-41EF-A375-F27F351715C3}"/>
              </a:ext>
            </a:extLst>
          </p:cNvPr>
          <p:cNvSpPr txBox="1"/>
          <p:nvPr/>
        </p:nvSpPr>
        <p:spPr>
          <a:xfrm>
            <a:off x="2716540" y="1307078"/>
            <a:ext cx="1726796"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76% </a:t>
            </a:r>
          </a:p>
        </p:txBody>
      </p:sp>
      <p:sp>
        <p:nvSpPr>
          <p:cNvPr id="44" name="TextBox 43">
            <a:extLst>
              <a:ext uri="{FF2B5EF4-FFF2-40B4-BE49-F238E27FC236}">
                <a16:creationId xmlns:a16="http://schemas.microsoft.com/office/drawing/2014/main" id="{FE00F2F7-AC3E-4505-9DB6-E9EF695A5F7F}"/>
              </a:ext>
            </a:extLst>
          </p:cNvPr>
          <p:cNvSpPr txBox="1"/>
          <p:nvPr/>
        </p:nvSpPr>
        <p:spPr>
          <a:xfrm>
            <a:off x="2745480" y="2388599"/>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78% </a:t>
            </a:r>
          </a:p>
        </p:txBody>
      </p:sp>
      <p:sp>
        <p:nvSpPr>
          <p:cNvPr id="29" name="TextBox 28">
            <a:extLst>
              <a:ext uri="{FF2B5EF4-FFF2-40B4-BE49-F238E27FC236}">
                <a16:creationId xmlns:a16="http://schemas.microsoft.com/office/drawing/2014/main" id="{C93B97C9-1C41-4DFE-972C-B547ADD33519}"/>
              </a:ext>
            </a:extLst>
          </p:cNvPr>
          <p:cNvSpPr txBox="1"/>
          <p:nvPr/>
        </p:nvSpPr>
        <p:spPr>
          <a:xfrm>
            <a:off x="2739216" y="1844183"/>
            <a:ext cx="1726796"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82%</a:t>
            </a:r>
          </a:p>
        </p:txBody>
      </p:sp>
      <p:sp>
        <p:nvSpPr>
          <p:cNvPr id="34" name="TextBox 33">
            <a:extLst>
              <a:ext uri="{FF2B5EF4-FFF2-40B4-BE49-F238E27FC236}">
                <a16:creationId xmlns:a16="http://schemas.microsoft.com/office/drawing/2014/main" id="{082B5598-D15A-40BD-B31F-5F541050A270}"/>
              </a:ext>
            </a:extLst>
          </p:cNvPr>
          <p:cNvSpPr txBox="1"/>
          <p:nvPr/>
        </p:nvSpPr>
        <p:spPr>
          <a:xfrm>
            <a:off x="2741118" y="2924183"/>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75% </a:t>
            </a:r>
          </a:p>
        </p:txBody>
      </p:sp>
      <p:sp>
        <p:nvSpPr>
          <p:cNvPr id="35" name="TextBox 34">
            <a:extLst>
              <a:ext uri="{FF2B5EF4-FFF2-40B4-BE49-F238E27FC236}">
                <a16:creationId xmlns:a16="http://schemas.microsoft.com/office/drawing/2014/main" id="{24CC5899-16FD-4807-985E-7ED983B20D17}"/>
              </a:ext>
            </a:extLst>
          </p:cNvPr>
          <p:cNvSpPr txBox="1"/>
          <p:nvPr/>
        </p:nvSpPr>
        <p:spPr>
          <a:xfrm>
            <a:off x="2780301" y="3503303"/>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64%</a:t>
            </a:r>
          </a:p>
        </p:txBody>
      </p:sp>
      <p:sp>
        <p:nvSpPr>
          <p:cNvPr id="37" name="TextBox 36">
            <a:extLst>
              <a:ext uri="{FF2B5EF4-FFF2-40B4-BE49-F238E27FC236}">
                <a16:creationId xmlns:a16="http://schemas.microsoft.com/office/drawing/2014/main" id="{8A8300D8-B51A-4598-9300-E9ED358AA4D9}"/>
              </a:ext>
            </a:extLst>
          </p:cNvPr>
          <p:cNvSpPr txBox="1"/>
          <p:nvPr/>
        </p:nvSpPr>
        <p:spPr>
          <a:xfrm>
            <a:off x="2802066" y="4071658"/>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58% </a:t>
            </a:r>
          </a:p>
        </p:txBody>
      </p:sp>
      <p:sp>
        <p:nvSpPr>
          <p:cNvPr id="38" name="TextBox 37">
            <a:extLst>
              <a:ext uri="{FF2B5EF4-FFF2-40B4-BE49-F238E27FC236}">
                <a16:creationId xmlns:a16="http://schemas.microsoft.com/office/drawing/2014/main" id="{201A5292-8276-4737-8CDD-6A0568C1835C}"/>
              </a:ext>
            </a:extLst>
          </p:cNvPr>
          <p:cNvSpPr txBox="1"/>
          <p:nvPr/>
        </p:nvSpPr>
        <p:spPr>
          <a:xfrm>
            <a:off x="2806421" y="4635420"/>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48%</a:t>
            </a:r>
          </a:p>
        </p:txBody>
      </p:sp>
      <p:sp>
        <p:nvSpPr>
          <p:cNvPr id="39" name="TextBox 38">
            <a:extLst>
              <a:ext uri="{FF2B5EF4-FFF2-40B4-BE49-F238E27FC236}">
                <a16:creationId xmlns:a16="http://schemas.microsoft.com/office/drawing/2014/main" id="{5B9D96E6-74E9-410C-92AB-2B310375432B}"/>
              </a:ext>
            </a:extLst>
          </p:cNvPr>
          <p:cNvSpPr txBox="1"/>
          <p:nvPr/>
        </p:nvSpPr>
        <p:spPr>
          <a:xfrm>
            <a:off x="2784641" y="5219897"/>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44% </a:t>
            </a:r>
          </a:p>
        </p:txBody>
      </p:sp>
      <p:sp>
        <p:nvSpPr>
          <p:cNvPr id="40" name="TextBox 39">
            <a:extLst>
              <a:ext uri="{FF2B5EF4-FFF2-40B4-BE49-F238E27FC236}">
                <a16:creationId xmlns:a16="http://schemas.microsoft.com/office/drawing/2014/main" id="{F9071F35-5C6A-4C2B-9481-BB40D8BB2730}"/>
              </a:ext>
            </a:extLst>
          </p:cNvPr>
          <p:cNvSpPr txBox="1"/>
          <p:nvPr/>
        </p:nvSpPr>
        <p:spPr>
          <a:xfrm>
            <a:off x="2797709" y="5772899"/>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42% </a:t>
            </a:r>
          </a:p>
        </p:txBody>
      </p:sp>
    </p:spTree>
    <p:extLst>
      <p:ext uri="{BB962C8B-B14F-4D97-AF65-F5344CB8AC3E}">
        <p14:creationId xmlns:p14="http://schemas.microsoft.com/office/powerpoint/2010/main" val="2522622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0" y="102045"/>
            <a:ext cx="8918016"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2900" b="1" dirty="0">
                <a:solidFill>
                  <a:srgbClr val="000000"/>
                </a:solidFill>
                <a:latin typeface="Tahoma" panose="020B0604030504040204" pitchFamily="34" charset="0"/>
                <a:ea typeface="Tahoma" panose="020B0604030504040204" pitchFamily="34" charset="0"/>
                <a:cs typeface="Tahoma" panose="020B0604030504040204" pitchFamily="34" charset="0"/>
              </a:rPr>
              <a:t>Progressive Groups” Have Become As Popular Among Mail Donors As “Liberal Groups”</a:t>
            </a:r>
          </a:p>
        </p:txBody>
      </p:sp>
      <p:graphicFrame>
        <p:nvGraphicFramePr>
          <p:cNvPr id="23" name="Object 19"/>
          <p:cNvGraphicFramePr>
            <a:graphicFrameLocks noChangeAspect="1"/>
          </p:cNvGraphicFramePr>
          <p:nvPr>
            <p:extLst>
              <p:ext uri="{D42A27DB-BD31-4B8C-83A1-F6EECF244321}">
                <p14:modId xmlns:p14="http://schemas.microsoft.com/office/powerpoint/2010/main" val="2497003733"/>
              </p:ext>
            </p:extLst>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7"/>
          <p:cNvGrpSpPr>
            <a:grpSpLocks/>
          </p:cNvGrpSpPr>
          <p:nvPr/>
        </p:nvGrpSpPr>
        <p:grpSpPr bwMode="auto">
          <a:xfrm>
            <a:off x="2868840" y="4582442"/>
            <a:ext cx="1476376" cy="595314"/>
            <a:chOff x="412" y="3566"/>
            <a:chExt cx="930" cy="375"/>
          </a:xfrm>
        </p:grpSpPr>
        <p:sp>
          <p:nvSpPr>
            <p:cNvPr id="25" name="Rectangle 8"/>
            <p:cNvSpPr>
              <a:spLocks noChangeArrowheads="1"/>
            </p:cNvSpPr>
            <p:nvPr/>
          </p:nvSpPr>
          <p:spPr bwMode="auto">
            <a:xfrm>
              <a:off x="412" y="3602"/>
              <a:ext cx="930" cy="31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0">
                <a:solidFill>
                  <a:srgbClr val="000000"/>
                </a:solidFill>
                <a:latin typeface="Times New Roman" panose="02020603050405020304" pitchFamily="18" charset="0"/>
                <a:cs typeface="Times New Roman" panose="02020603050405020304" pitchFamily="18" charset="0"/>
              </a:endParaRPr>
            </a:p>
          </p:txBody>
        </p:sp>
        <p:sp>
          <p:nvSpPr>
            <p:cNvPr id="26" name="Rectangle 9"/>
            <p:cNvSpPr>
              <a:spLocks noChangeArrowheads="1"/>
            </p:cNvSpPr>
            <p:nvPr/>
          </p:nvSpPr>
          <p:spPr bwMode="auto">
            <a:xfrm>
              <a:off x="457" y="3641"/>
              <a:ext cx="90" cy="83"/>
            </a:xfrm>
            <a:prstGeom prst="rect">
              <a:avLst/>
            </a:prstGeom>
            <a:solidFill>
              <a:srgbClr val="00863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solidFill>
                  <a:srgbClr val="000000"/>
                </a:solidFill>
                <a:latin typeface="Times New Roman" panose="02020603050405020304" pitchFamily="18" charset="0"/>
                <a:cs typeface="Times New Roman" panose="02020603050405020304" pitchFamily="18" charset="0"/>
              </a:endParaRPr>
            </a:p>
          </p:txBody>
        </p:sp>
        <p:sp>
          <p:nvSpPr>
            <p:cNvPr id="28" name="Rectangle 10"/>
            <p:cNvSpPr>
              <a:spLocks noChangeArrowheads="1"/>
            </p:cNvSpPr>
            <p:nvPr/>
          </p:nvSpPr>
          <p:spPr bwMode="auto">
            <a:xfrm>
              <a:off x="457" y="3774"/>
              <a:ext cx="90" cy="82"/>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solidFill>
                  <a:srgbClr val="000000"/>
                </a:solidFill>
                <a:latin typeface="Times New Roman" panose="02020603050405020304" pitchFamily="18" charset="0"/>
                <a:cs typeface="Times New Roman" panose="02020603050405020304" pitchFamily="18" charset="0"/>
              </a:endParaRPr>
            </a:p>
          </p:txBody>
        </p:sp>
        <p:sp>
          <p:nvSpPr>
            <p:cNvPr id="29" name="Text Box 11"/>
            <p:cNvSpPr txBox="1">
              <a:spLocks noChangeArrowheads="1"/>
            </p:cNvSpPr>
            <p:nvPr/>
          </p:nvSpPr>
          <p:spPr bwMode="auto">
            <a:xfrm>
              <a:off x="524" y="3566"/>
              <a:ext cx="79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solidFill>
                    <a:srgbClr val="000000"/>
                  </a:solidFill>
                  <a:latin typeface="Times New Roman" panose="02020603050405020304" pitchFamily="18" charset="0"/>
                  <a:cs typeface="Times New Roman" panose="02020603050405020304" pitchFamily="18" charset="0"/>
                </a:rPr>
                <a:t>Progressive</a:t>
              </a:r>
            </a:p>
          </p:txBody>
        </p:sp>
        <p:sp>
          <p:nvSpPr>
            <p:cNvPr id="30" name="Text Box 12"/>
            <p:cNvSpPr txBox="1">
              <a:spLocks noChangeArrowheads="1"/>
            </p:cNvSpPr>
            <p:nvPr/>
          </p:nvSpPr>
          <p:spPr bwMode="auto">
            <a:xfrm>
              <a:off x="526" y="3708"/>
              <a:ext cx="53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solidFill>
                    <a:srgbClr val="000000"/>
                  </a:solidFill>
                  <a:latin typeface="Times New Roman" panose="02020603050405020304" pitchFamily="18" charset="0"/>
                  <a:cs typeface="Times New Roman" panose="02020603050405020304" pitchFamily="18" charset="0"/>
                </a:rPr>
                <a:t>Liberal</a:t>
              </a:r>
            </a:p>
          </p:txBody>
        </p:sp>
      </p:grpSp>
      <p:sp>
        <p:nvSpPr>
          <p:cNvPr id="33" name="Text Box 30"/>
          <p:cNvSpPr txBox="1">
            <a:spLocks noChangeArrowheads="1"/>
          </p:cNvSpPr>
          <p:nvPr/>
        </p:nvSpPr>
        <p:spPr bwMode="auto">
          <a:xfrm>
            <a:off x="928913" y="1186343"/>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Direct Mail Donors</a:t>
            </a:r>
          </a:p>
        </p:txBody>
      </p:sp>
      <p:graphicFrame>
        <p:nvGraphicFramePr>
          <p:cNvPr id="20" name="Object 19"/>
          <p:cNvGraphicFramePr>
            <a:graphicFrameLocks noChangeAspect="1"/>
          </p:cNvGraphicFramePr>
          <p:nvPr>
            <p:extLst>
              <p:ext uri="{D42A27DB-BD31-4B8C-83A1-F6EECF244321}">
                <p14:modId xmlns:p14="http://schemas.microsoft.com/office/powerpoint/2010/main" val="266466189"/>
              </p:ext>
            </p:extLst>
          </p:nvPr>
        </p:nvGraphicFramePr>
        <p:xfrm>
          <a:off x="4586398" y="1747291"/>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0"/>
          <p:cNvSpPr txBox="1">
            <a:spLocks noChangeArrowheads="1"/>
          </p:cNvSpPr>
          <p:nvPr/>
        </p:nvSpPr>
        <p:spPr bwMode="auto">
          <a:xfrm>
            <a:off x="5461739" y="1202557"/>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22" name="TextBox 21">
            <a:extLst>
              <a:ext uri="{FF2B5EF4-FFF2-40B4-BE49-F238E27FC236}">
                <a16:creationId xmlns:a16="http://schemas.microsoft.com/office/drawing/2014/main" id="{2063DCC1-BCD4-A146-BC08-3540FE57A13B}"/>
              </a:ext>
            </a:extLst>
          </p:cNvPr>
          <p:cNvSpPr txBox="1"/>
          <p:nvPr/>
        </p:nvSpPr>
        <p:spPr>
          <a:xfrm>
            <a:off x="1750441" y="1571889"/>
            <a:ext cx="2041295" cy="338554"/>
          </a:xfrm>
          <a:prstGeom prst="rect">
            <a:avLst/>
          </a:prstGeom>
          <a:noFill/>
        </p:spPr>
        <p:txBody>
          <a:bodyPr wrap="square" rtlCol="0">
            <a:spAutoFit/>
          </a:bodyPr>
          <a:lstStyle/>
          <a:p>
            <a:r>
              <a:rPr lang="en-US" sz="1600" b="0" i="1" dirty="0">
                <a:latin typeface="+mn-lt"/>
              </a:rPr>
              <a:t>% Favorable</a:t>
            </a:r>
          </a:p>
        </p:txBody>
      </p:sp>
      <p:sp>
        <p:nvSpPr>
          <p:cNvPr id="27" name="TextBox 26">
            <a:extLst>
              <a:ext uri="{FF2B5EF4-FFF2-40B4-BE49-F238E27FC236}">
                <a16:creationId xmlns:a16="http://schemas.microsoft.com/office/drawing/2014/main" id="{77C75B60-0E13-4347-AF45-1F16302127FE}"/>
              </a:ext>
            </a:extLst>
          </p:cNvPr>
          <p:cNvSpPr txBox="1"/>
          <p:nvPr/>
        </p:nvSpPr>
        <p:spPr>
          <a:xfrm>
            <a:off x="6454140" y="1557327"/>
            <a:ext cx="2041295" cy="338554"/>
          </a:xfrm>
          <a:prstGeom prst="rect">
            <a:avLst/>
          </a:prstGeom>
          <a:noFill/>
        </p:spPr>
        <p:txBody>
          <a:bodyPr wrap="square" rtlCol="0">
            <a:spAutoFit/>
          </a:bodyPr>
          <a:lstStyle/>
          <a:p>
            <a:r>
              <a:rPr lang="en-US" sz="1600" b="0" i="1" dirty="0">
                <a:latin typeface="+mn-lt"/>
              </a:rPr>
              <a:t>% Favorable</a:t>
            </a:r>
          </a:p>
        </p:txBody>
      </p:sp>
    </p:spTree>
    <p:extLst>
      <p:ext uri="{BB962C8B-B14F-4D97-AF65-F5344CB8AC3E}">
        <p14:creationId xmlns:p14="http://schemas.microsoft.com/office/powerpoint/2010/main" val="2205333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290512" y="1024284"/>
            <a:ext cx="8562975" cy="1237918"/>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12713" lvl="1" algn="ctr">
              <a:spcBef>
                <a:spcPct val="40000"/>
              </a:spcBef>
              <a:spcAft>
                <a:spcPct val="15000"/>
              </a:spcAft>
              <a:tabLst>
                <a:tab pos="466725" algn="l"/>
              </a:tabLst>
            </a:pPr>
            <a:r>
              <a:rPr lang="en-US" sz="3600" dirty="0">
                <a:solidFill>
                  <a:srgbClr val="000099"/>
                </a:solidFill>
                <a:latin typeface="Tahoma" pitchFamily="34" charset="0"/>
              </a:rPr>
              <a:t>Donors Are Divided About Strategy</a:t>
            </a:r>
          </a:p>
        </p:txBody>
      </p:sp>
      <p:grpSp>
        <p:nvGrpSpPr>
          <p:cNvPr id="2" name="Group 1">
            <a:extLst>
              <a:ext uri="{FF2B5EF4-FFF2-40B4-BE49-F238E27FC236}">
                <a16:creationId xmlns:a16="http://schemas.microsoft.com/office/drawing/2014/main" id="{16583133-1034-46E2-A88A-03028E5B2B73}"/>
              </a:ext>
            </a:extLst>
          </p:cNvPr>
          <p:cNvGrpSpPr/>
          <p:nvPr/>
        </p:nvGrpSpPr>
        <p:grpSpPr>
          <a:xfrm>
            <a:off x="0" y="2497455"/>
            <a:ext cx="9144000" cy="4371975"/>
            <a:chOff x="0" y="2486025"/>
            <a:chExt cx="9144000" cy="4371975"/>
          </a:xfrm>
        </p:grpSpPr>
        <p:pic>
          <p:nvPicPr>
            <p:cNvPr id="2050" name="Picture 2">
              <a:extLst>
                <a:ext uri="{FF2B5EF4-FFF2-40B4-BE49-F238E27FC236}">
                  <a16:creationId xmlns:a16="http://schemas.microsoft.com/office/drawing/2014/main" id="{A0A1683C-C9D1-4EAF-A116-F65DCE7B1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6025"/>
              <a:ext cx="9144000" cy="4371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1620B1-A0EB-42EB-B28C-71675B51E46B}"/>
                </a:ext>
              </a:extLst>
            </p:cNvPr>
            <p:cNvSpPr txBox="1"/>
            <p:nvPr/>
          </p:nvSpPr>
          <p:spPr>
            <a:xfrm rot="361803">
              <a:off x="3192933" y="4316349"/>
              <a:ext cx="2777060" cy="400110"/>
            </a:xfrm>
            <a:prstGeom prst="rect">
              <a:avLst/>
            </a:prstGeom>
            <a:solidFill>
              <a:srgbClr val="CCECFF"/>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2000" dirty="0">
                  <a:solidFill>
                    <a:schemeClr val="tx1"/>
                  </a:solidFill>
                  <a:latin typeface="Algerian" panose="04020705040A02060702" pitchFamily="82" charset="0"/>
                </a:rPr>
                <a:t>Centrist</a:t>
              </a:r>
            </a:p>
          </p:txBody>
        </p:sp>
        <p:sp>
          <p:nvSpPr>
            <p:cNvPr id="8" name="TextBox 7">
              <a:extLst>
                <a:ext uri="{FF2B5EF4-FFF2-40B4-BE49-F238E27FC236}">
                  <a16:creationId xmlns:a16="http://schemas.microsoft.com/office/drawing/2014/main" id="{90AA61FB-DBD0-4593-8B87-59CA04CC62BB}"/>
                </a:ext>
              </a:extLst>
            </p:cNvPr>
            <p:cNvSpPr txBox="1"/>
            <p:nvPr/>
          </p:nvSpPr>
          <p:spPr>
            <a:xfrm rot="185427">
              <a:off x="2742085" y="4941099"/>
              <a:ext cx="2974225" cy="400110"/>
            </a:xfrm>
            <a:prstGeom prst="rect">
              <a:avLst/>
            </a:prstGeom>
            <a:solidFill>
              <a:srgbClr val="6666FF"/>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2000" dirty="0">
                  <a:solidFill>
                    <a:schemeClr val="bg1"/>
                  </a:solidFill>
                  <a:latin typeface="Algerian" panose="04020705040A02060702" pitchFamily="82" charset="0"/>
                </a:rPr>
                <a:t>Progressive</a:t>
              </a:r>
            </a:p>
          </p:txBody>
        </p:sp>
      </p:grpSp>
    </p:spTree>
    <p:extLst>
      <p:ext uri="{BB962C8B-B14F-4D97-AF65-F5344CB8AC3E}">
        <p14:creationId xmlns:p14="http://schemas.microsoft.com/office/powerpoint/2010/main" val="1230987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239" y="174721"/>
            <a:ext cx="9144239"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dirty="0">
                <a:solidFill>
                  <a:srgbClr val="000000"/>
                </a:solidFill>
                <a:latin typeface="Tahoma" pitchFamily="34" charset="0"/>
              </a:rPr>
              <a:t>A Slight Majority Want To Stand Our Ground, While A Large Minority Counsel Cauti</a:t>
            </a:r>
            <a:r>
              <a:rPr lang="en-US" sz="3200" dirty="0">
                <a:solidFill>
                  <a:srgbClr val="000000"/>
                </a:solidFill>
                <a:latin typeface="Tahoma" pitchFamily="34" charset="0"/>
              </a:rPr>
              <a:t>on  </a:t>
            </a:r>
          </a:p>
        </p:txBody>
      </p:sp>
      <p:graphicFrame>
        <p:nvGraphicFramePr>
          <p:cNvPr id="24" name="Object 2"/>
          <p:cNvGraphicFramePr>
            <a:graphicFrameLocks/>
          </p:cNvGraphicFramePr>
          <p:nvPr>
            <p:extLst>
              <p:ext uri="{D42A27DB-BD31-4B8C-83A1-F6EECF244321}">
                <p14:modId xmlns:p14="http://schemas.microsoft.com/office/powerpoint/2010/main" val="428524173"/>
              </p:ext>
            </p:extLst>
          </p:nvPr>
        </p:nvGraphicFramePr>
        <p:xfrm>
          <a:off x="137100" y="1898416"/>
          <a:ext cx="5471220" cy="4514778"/>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 Box 3"/>
          <p:cNvSpPr txBox="1">
            <a:spLocks noChangeArrowheads="1"/>
          </p:cNvSpPr>
          <p:nvPr/>
        </p:nvSpPr>
        <p:spPr bwMode="auto">
          <a:xfrm>
            <a:off x="693676" y="4642534"/>
            <a:ext cx="1175794" cy="707886"/>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Times New Roman" pitchFamily="18" charset="0"/>
              </a:rPr>
              <a:t>42</a:t>
            </a: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419795" y="4786024"/>
            <a:ext cx="1175795" cy="707886"/>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Times New Roman" pitchFamily="18" charset="0"/>
              </a:rPr>
              <a:t>29</a:t>
            </a: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20" name="Text Box 10">
            <a:extLst>
              <a:ext uri="{FF2B5EF4-FFF2-40B4-BE49-F238E27FC236}">
                <a16:creationId xmlns:a16="http://schemas.microsoft.com/office/drawing/2014/main" id="{0D55CA6D-1DDA-410A-AAB3-223B7C7FE993}"/>
              </a:ext>
            </a:extLst>
          </p:cNvPr>
          <p:cNvSpPr txBox="1">
            <a:spLocks noChangeArrowheads="1"/>
          </p:cNvSpPr>
          <p:nvPr/>
        </p:nvSpPr>
        <p:spPr bwMode="auto">
          <a:xfrm>
            <a:off x="200238" y="1235342"/>
            <a:ext cx="5614911" cy="1985159"/>
          </a:xfrm>
          <a:prstGeom prst="rect">
            <a:avLst/>
          </a:prstGeom>
          <a:noFill/>
          <a:ln w="9525">
            <a:solidFill>
              <a:schemeClr val="tx1"/>
            </a:solidFill>
            <a:miter lim="800000"/>
            <a:headEnd/>
            <a:tailEnd/>
          </a:ln>
        </p:spPr>
        <p:txBody>
          <a:bodyPr wrap="square">
            <a:spAutoFit/>
          </a:bodyPr>
          <a:lstStyle/>
          <a:p>
            <a:pPr algn="ctr" fontAlgn="base">
              <a:spcBef>
                <a:spcPct val="0"/>
              </a:spcBef>
              <a:spcAft>
                <a:spcPct val="0"/>
              </a:spcAft>
            </a:pPr>
            <a:r>
              <a:rPr lang="en-US" b="0" dirty="0">
                <a:solidFill>
                  <a:srgbClr val="000000"/>
                </a:solidFill>
                <a:latin typeface="Times New Roman" pitchFamily="18" charset="0"/>
              </a:rPr>
              <a:t>Which comes closer to your point of view? </a:t>
            </a:r>
          </a:p>
          <a:p>
            <a:pPr marL="60325" algn="ctr" fontAlgn="base">
              <a:spcBef>
                <a:spcPct val="0"/>
              </a:spcBef>
              <a:spcAft>
                <a:spcPct val="0"/>
              </a:spcAft>
            </a:pPr>
            <a:r>
              <a:rPr lang="en-US" sz="1500" b="0" dirty="0">
                <a:solidFill>
                  <a:srgbClr val="008500"/>
                </a:solidFill>
                <a:latin typeface="Times New Roman" pitchFamily="18" charset="0"/>
              </a:rPr>
              <a:t>We have to stop being afraid and backing down when Republicans say we are socialists or want to defund the police. To win we need to stand our ground and fight for what we believe.</a:t>
            </a:r>
          </a:p>
          <a:p>
            <a:pPr marL="60325" algn="ctr" fontAlgn="base">
              <a:spcBef>
                <a:spcPct val="0"/>
              </a:spcBef>
              <a:spcAft>
                <a:spcPct val="0"/>
              </a:spcAft>
            </a:pPr>
            <a:endParaRPr lang="en-US" sz="1500" b="0" dirty="0">
              <a:solidFill>
                <a:srgbClr val="FF6600"/>
              </a:solidFill>
              <a:latin typeface="Times New Roman" pitchFamily="18" charset="0"/>
            </a:endParaRPr>
          </a:p>
          <a:p>
            <a:pPr marL="60325" algn="ctr" fontAlgn="base">
              <a:spcBef>
                <a:spcPct val="0"/>
              </a:spcBef>
              <a:spcAft>
                <a:spcPct val="0"/>
              </a:spcAft>
            </a:pPr>
            <a:r>
              <a:rPr lang="en-US" sz="1500" b="0" dirty="0">
                <a:solidFill>
                  <a:srgbClr val="FF6600"/>
                </a:solidFill>
                <a:latin typeface="Times New Roman" pitchFamily="18" charset="0"/>
              </a:rPr>
              <a:t>We have to stop letting ourselves be defined by socialism or defunding the police. If we want to win elections to make progressive gains, we have to be careful about being seen as moving too far left.</a:t>
            </a:r>
          </a:p>
        </p:txBody>
      </p:sp>
      <p:graphicFrame>
        <p:nvGraphicFramePr>
          <p:cNvPr id="8" name="Group 174">
            <a:extLst>
              <a:ext uri="{FF2B5EF4-FFF2-40B4-BE49-F238E27FC236}">
                <a16:creationId xmlns:a16="http://schemas.microsoft.com/office/drawing/2014/main" id="{8EFEAA20-68D1-2248-8674-F8D69DD5DD05}"/>
              </a:ext>
            </a:extLst>
          </p:cNvPr>
          <p:cNvGraphicFramePr>
            <a:graphicFrameLocks noGrp="1"/>
          </p:cNvGraphicFramePr>
          <p:nvPr>
            <p:extLst>
              <p:ext uri="{D42A27DB-BD31-4B8C-83A1-F6EECF244321}">
                <p14:modId xmlns:p14="http://schemas.microsoft.com/office/powerpoint/2010/main" val="1072380123"/>
              </p:ext>
            </p:extLst>
          </p:nvPr>
        </p:nvGraphicFramePr>
        <p:xfrm>
          <a:off x="6021978" y="1297784"/>
          <a:ext cx="2928316" cy="4789426"/>
        </p:xfrm>
        <a:graphic>
          <a:graphicData uri="http://schemas.openxmlformats.org/drawingml/2006/table">
            <a:tbl>
              <a:tblPr/>
              <a:tblGrid>
                <a:gridCol w="1311031">
                  <a:extLst>
                    <a:ext uri="{9D8B030D-6E8A-4147-A177-3AD203B41FA5}">
                      <a16:colId xmlns:a16="http://schemas.microsoft.com/office/drawing/2014/main" val="20000"/>
                    </a:ext>
                  </a:extLst>
                </a:gridCol>
                <a:gridCol w="827315">
                  <a:extLst>
                    <a:ext uri="{9D8B030D-6E8A-4147-A177-3AD203B41FA5}">
                      <a16:colId xmlns:a16="http://schemas.microsoft.com/office/drawing/2014/main" val="20001"/>
                    </a:ext>
                  </a:extLst>
                </a:gridCol>
                <a:gridCol w="789970">
                  <a:extLst>
                    <a:ext uri="{9D8B030D-6E8A-4147-A177-3AD203B41FA5}">
                      <a16:colId xmlns:a16="http://schemas.microsoft.com/office/drawing/2014/main" val="20002"/>
                    </a:ext>
                  </a:extLst>
                </a:gridCol>
              </a:tblGrid>
              <a:tr h="376446">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Fight</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Careful</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Mail Donor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12"/>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Online Donor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46972230"/>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Strong 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66898804"/>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Lean 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2"/>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Non-Dem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3"/>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Men</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4"/>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Women</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5"/>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Non-college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9"/>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College +</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10"/>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White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3327042865"/>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Non-white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3579572881"/>
                  </a:ext>
                </a:extLst>
              </a:tr>
            </a:tbl>
          </a:graphicData>
        </a:graphic>
      </p:graphicFrame>
    </p:spTree>
    <p:extLst>
      <p:ext uri="{BB962C8B-B14F-4D97-AF65-F5344CB8AC3E}">
        <p14:creationId xmlns:p14="http://schemas.microsoft.com/office/powerpoint/2010/main" val="29468837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4540100" y="2823099"/>
          <a:ext cx="4391300" cy="3711451"/>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15948" y="260232"/>
            <a:ext cx="9048304"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600" dirty="0">
                <a:solidFill>
                  <a:srgbClr val="000000"/>
                </a:solidFill>
                <a:latin typeface="Tahoma" pitchFamily="34" charset="0"/>
              </a:rPr>
              <a:t>There Is Division Over Fighting For Big Change Without Compromise Vs. </a:t>
            </a:r>
            <a:r>
              <a:rPr lang="en-US" sz="2600" dirty="0" err="1">
                <a:solidFill>
                  <a:srgbClr val="000000"/>
                </a:solidFill>
                <a:latin typeface="Tahoma" pitchFamily="34" charset="0"/>
              </a:rPr>
              <a:t>Incrementalist</a:t>
            </a:r>
            <a:r>
              <a:rPr lang="en-US" sz="2600" dirty="0">
                <a:solidFill>
                  <a:srgbClr val="000000"/>
                </a:solidFill>
                <a:latin typeface="Tahoma" pitchFamily="34" charset="0"/>
              </a:rPr>
              <a:t> Compromise  </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2000" b="0" dirty="0">
                <a:solidFill>
                  <a:srgbClr val="000000"/>
                </a:solidFill>
                <a:latin typeface="Tahoma" pitchFamily="34" charset="0"/>
              </a:rPr>
              <a:t>Specific Examples Push Donors To Compromise </a:t>
            </a:r>
          </a:p>
        </p:txBody>
      </p:sp>
      <p:graphicFrame>
        <p:nvGraphicFramePr>
          <p:cNvPr id="24" name="Object 2"/>
          <p:cNvGraphicFramePr>
            <a:graphicFrameLocks/>
          </p:cNvGraphicFramePr>
          <p:nvPr/>
        </p:nvGraphicFramePr>
        <p:xfrm>
          <a:off x="212600" y="2494624"/>
          <a:ext cx="4391300" cy="4039925"/>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672945" y="4935377"/>
            <a:ext cx="927478"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27" name="Text Box 101"/>
          <p:cNvSpPr txBox="1">
            <a:spLocks noChangeArrowheads="1"/>
          </p:cNvSpPr>
          <p:nvPr/>
        </p:nvSpPr>
        <p:spPr bwMode="auto">
          <a:xfrm>
            <a:off x="371097" y="1508623"/>
            <a:ext cx="4217130"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We must fight for big, bold, fundamental change without compromise, because that’s what the country needs and what Democrats got elected to do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OR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To get things done with narrow majorities, threats of filibusters, and conservative Democrats, we must build coalitions, and work across party lines to keep making progress on our priorities</a:t>
            </a:r>
          </a:p>
        </p:txBody>
      </p:sp>
      <p:sp>
        <p:nvSpPr>
          <p:cNvPr id="12" name="Text Box 101">
            <a:extLst>
              <a:ext uri="{FF2B5EF4-FFF2-40B4-BE49-F238E27FC236}">
                <a16:creationId xmlns:a16="http://schemas.microsoft.com/office/drawing/2014/main" id="{8AE1E800-9A52-4AB6-BC97-734B27A28661}"/>
              </a:ext>
            </a:extLst>
          </p:cNvPr>
          <p:cNvSpPr txBox="1">
            <a:spLocks noChangeArrowheads="1"/>
          </p:cNvSpPr>
          <p:nvPr/>
        </p:nvSpPr>
        <p:spPr bwMode="auto">
          <a:xfrm>
            <a:off x="4745615" y="1486463"/>
            <a:ext cx="439130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We must fight for big, bold, fundamental change–</a:t>
            </a:r>
            <a:r>
              <a:rPr kumimoji="0" lang="en-US" sz="1400" b="0" i="1" u="sng" strike="noStrike" kern="1200" cap="none" spc="0" normalizeH="0" baseline="0" noProof="0" dirty="0">
                <a:ln>
                  <a:noFill/>
                </a:ln>
                <a:solidFill>
                  <a:srgbClr val="000000"/>
                </a:solidFill>
                <a:effectLst/>
                <a:uLnTx/>
                <a:uFillTx/>
                <a:latin typeface="Times New Roman"/>
                <a:ea typeface="+mn-ea"/>
                <a:cs typeface="+mn-cs"/>
              </a:rPr>
              <a:t>like Medicare For All and the Green New Deal</a:t>
            </a:r>
            <a:r>
              <a:rPr kumimoji="0" lang="en-US" sz="1400" b="0" i="1" u="none" strike="noStrike" kern="1200" cap="none" spc="0" normalizeH="0" baseline="0" noProof="0" dirty="0">
                <a:ln>
                  <a:noFill/>
                </a:ln>
                <a:solidFill>
                  <a:srgbClr val="000000"/>
                </a:solidFill>
                <a:effectLst/>
                <a:uLnTx/>
                <a:uFillTx/>
                <a:latin typeface="Times New Roman"/>
                <a:ea typeface="+mn-ea"/>
                <a:cs typeface="+mn-cs"/>
              </a:rPr>
              <a:t>—without compromise because that’s what the country needs and what Democrats got elected to do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OR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To get things done with narrow majorities, threats of filibusters, and conservative Democrats, we must build coalitions, and work across party lines to keep making progress on priorities </a:t>
            </a:r>
            <a:r>
              <a:rPr kumimoji="0" lang="en-US" sz="1400" b="0" i="1" u="sng" strike="noStrike" kern="1200" cap="none" spc="0" normalizeH="0" baseline="0" noProof="0" dirty="0">
                <a:ln>
                  <a:noFill/>
                </a:ln>
                <a:solidFill>
                  <a:srgbClr val="000000"/>
                </a:solidFill>
                <a:effectLst/>
                <a:uLnTx/>
                <a:uFillTx/>
                <a:latin typeface="Times New Roman"/>
                <a:ea typeface="+mn-ea"/>
                <a:cs typeface="+mn-cs"/>
              </a:rPr>
              <a:t>such as expanding and improving Obamacare and strengthening environmental regulations</a:t>
            </a:r>
            <a:r>
              <a:rPr kumimoji="0" lang="en-US" sz="1400" b="0" i="1"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053203" y="4935377"/>
            <a:ext cx="96758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6350963" y="5066202"/>
            <a:ext cx="99732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897836" y="5274093"/>
            <a:ext cx="1062633"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cxnSp>
        <p:nvCxnSpPr>
          <p:cNvPr id="3" name="Straight Connector 2">
            <a:extLst>
              <a:ext uri="{FF2B5EF4-FFF2-40B4-BE49-F238E27FC236}">
                <a16:creationId xmlns:a16="http://schemas.microsoft.com/office/drawing/2014/main" id="{BAFB67A6-7579-C442-81F1-84910EE13171}"/>
              </a:ext>
            </a:extLst>
          </p:cNvPr>
          <p:cNvCxnSpPr/>
          <p:nvPr/>
        </p:nvCxnSpPr>
        <p:spPr bwMode="auto">
          <a:xfrm>
            <a:off x="4745615" y="1552009"/>
            <a:ext cx="0" cy="49355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EC6B1DFA-F6AA-4EC1-8F8A-A077622AD52D}"/>
              </a:ext>
            </a:extLst>
          </p:cNvPr>
          <p:cNvSpPr txBox="1"/>
          <p:nvPr/>
        </p:nvSpPr>
        <p:spPr>
          <a:xfrm>
            <a:off x="3073558" y="1091845"/>
            <a:ext cx="2996884" cy="313932"/>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Which is closer to your point of view</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9" name="Rectangle 9">
            <a:extLst>
              <a:ext uri="{FF2B5EF4-FFF2-40B4-BE49-F238E27FC236}">
                <a16:creationId xmlns:a16="http://schemas.microsoft.com/office/drawing/2014/main" id="{F6BD709C-F7DD-4460-997C-330191B1AA12}"/>
              </a:ext>
            </a:extLst>
          </p:cNvPr>
          <p:cNvSpPr>
            <a:spLocks noChangeArrowheads="1"/>
          </p:cNvSpPr>
          <p:nvPr/>
        </p:nvSpPr>
        <p:spPr bwMode="auto">
          <a:xfrm>
            <a:off x="1600423" y="3510058"/>
            <a:ext cx="551408" cy="548915"/>
          </a:xfrm>
          <a:prstGeom prst="ellipse">
            <a:avLst/>
          </a:prstGeom>
          <a:solidFill>
            <a:schemeClr val="bg1"/>
          </a:solidFill>
          <a:ln w="3175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imes New Roman" pitchFamily="18" charset="0"/>
                <a:ea typeface="+mn-ea"/>
                <a:cs typeface="+mn-cs"/>
              </a:rPr>
              <a:t>-3</a:t>
            </a:r>
          </a:p>
        </p:txBody>
      </p:sp>
      <p:sp>
        <p:nvSpPr>
          <p:cNvPr id="20" name="Rectangle 9">
            <a:extLst>
              <a:ext uri="{FF2B5EF4-FFF2-40B4-BE49-F238E27FC236}">
                <a16:creationId xmlns:a16="http://schemas.microsoft.com/office/drawing/2014/main" id="{DA7FEA61-7230-4B6C-9ECA-A26BF731DE97}"/>
              </a:ext>
            </a:extLst>
          </p:cNvPr>
          <p:cNvSpPr>
            <a:spLocks noChangeArrowheads="1"/>
          </p:cNvSpPr>
          <p:nvPr/>
        </p:nvSpPr>
        <p:spPr bwMode="auto">
          <a:xfrm>
            <a:off x="5799555" y="3631368"/>
            <a:ext cx="551408" cy="548915"/>
          </a:xfrm>
          <a:prstGeom prst="ellipse">
            <a:avLst/>
          </a:prstGeom>
          <a:solidFill>
            <a:schemeClr val="bg1"/>
          </a:solidFill>
          <a:ln w="3175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0000"/>
                </a:solidFill>
                <a:latin typeface="Times New Roman" pitchFamily="18" charset="0"/>
              </a:rPr>
              <a:t>-14</a:t>
            </a:r>
            <a:endParaRPr kumimoji="0" lang="en-US" sz="2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 name="TextBox 20">
            <a:extLst>
              <a:ext uri="{FF2B5EF4-FFF2-40B4-BE49-F238E27FC236}">
                <a16:creationId xmlns:a16="http://schemas.microsoft.com/office/drawing/2014/main" id="{412432C6-FF32-254B-A055-A2112B4DBE71}"/>
              </a:ext>
            </a:extLst>
          </p:cNvPr>
          <p:cNvSpPr txBox="1"/>
          <p:nvPr/>
        </p:nvSpPr>
        <p:spPr>
          <a:xfrm>
            <a:off x="-3988367" y="6319839"/>
            <a:ext cx="9048304" cy="21698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Times New Roman"/>
                <a:ea typeface="+mn-ea"/>
                <a:cs typeface="+mn-cs"/>
              </a:rPr>
              <a:t>Split Sample in Italics</a:t>
            </a:r>
          </a:p>
        </p:txBody>
      </p:sp>
    </p:spTree>
    <p:extLst>
      <p:ext uri="{BB962C8B-B14F-4D97-AF65-F5344CB8AC3E}">
        <p14:creationId xmlns:p14="http://schemas.microsoft.com/office/powerpoint/2010/main" val="442767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215641" y="2547891"/>
          <a:ext cx="4391300" cy="3980006"/>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77919" y="207237"/>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700" dirty="0">
                <a:solidFill>
                  <a:srgbClr val="000000"/>
                </a:solidFill>
                <a:latin typeface="Tahoma" pitchFamily="34" charset="0"/>
              </a:rPr>
              <a:t>A Majority Of Young &amp; Non-White Donors Want To Fight For Bold Change Without Compromise</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2400" b="0" dirty="0">
                <a:solidFill>
                  <a:srgbClr val="000000"/>
                </a:solidFill>
                <a:latin typeface="Tahoma" pitchFamily="34" charset="0"/>
              </a:rPr>
              <a:t>There’s No Difference Between Mail &amp; Online Donors </a:t>
            </a:r>
          </a:p>
        </p:txBody>
      </p:sp>
      <p:sp>
        <p:nvSpPr>
          <p:cNvPr id="26" name="Text Box 3"/>
          <p:cNvSpPr txBox="1">
            <a:spLocks noChangeArrowheads="1"/>
          </p:cNvSpPr>
          <p:nvPr/>
        </p:nvSpPr>
        <p:spPr bwMode="auto">
          <a:xfrm>
            <a:off x="672945" y="4935377"/>
            <a:ext cx="927478"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2" name="Text Box 101">
            <a:extLst>
              <a:ext uri="{FF2B5EF4-FFF2-40B4-BE49-F238E27FC236}">
                <a16:creationId xmlns:a16="http://schemas.microsoft.com/office/drawing/2014/main" id="{8AE1E800-9A52-4AB6-BC97-734B27A28661}"/>
              </a:ext>
            </a:extLst>
          </p:cNvPr>
          <p:cNvSpPr txBox="1">
            <a:spLocks noChangeArrowheads="1"/>
          </p:cNvSpPr>
          <p:nvPr/>
        </p:nvSpPr>
        <p:spPr bwMode="auto">
          <a:xfrm>
            <a:off x="77919" y="1127601"/>
            <a:ext cx="5199476" cy="23013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50" u="none" strike="noStrike" kern="1200" cap="none" spc="0" normalizeH="0" baseline="0" noProof="0" dirty="0">
                <a:ln>
                  <a:noFill/>
                </a:ln>
                <a:solidFill>
                  <a:srgbClr val="000000"/>
                </a:solidFill>
                <a:effectLst/>
                <a:uLnTx/>
                <a:uFillTx/>
                <a:latin typeface="Times New Roman"/>
                <a:ea typeface="+mn-ea"/>
                <a:cs typeface="+mn-cs"/>
              </a:rPr>
              <a:t>Which is closer to your point of view? (Splits Combined)</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50" b="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50" b="0" u="none" strike="noStrike" kern="1200" cap="none" spc="0" normalizeH="0" baseline="0" noProof="0" dirty="0">
                <a:ln>
                  <a:noFill/>
                </a:ln>
                <a:solidFill>
                  <a:srgbClr val="000000"/>
                </a:solidFill>
                <a:effectLst/>
                <a:uLnTx/>
                <a:uFillTx/>
                <a:latin typeface="Times New Roman"/>
                <a:ea typeface="+mn-ea"/>
                <a:cs typeface="+mn-cs"/>
              </a:rPr>
              <a:t>We must fight for big, bold, fundamental change (</a:t>
            </a:r>
            <a:r>
              <a:rPr kumimoji="0" lang="en-US" sz="1450" b="0" u="sng" strike="noStrike" kern="1200" cap="none" spc="0" normalizeH="0" baseline="0" noProof="0" dirty="0">
                <a:ln>
                  <a:noFill/>
                </a:ln>
                <a:solidFill>
                  <a:srgbClr val="000000"/>
                </a:solidFill>
                <a:effectLst/>
                <a:uLnTx/>
                <a:uFillTx/>
                <a:latin typeface="Times New Roman"/>
                <a:ea typeface="+mn-ea"/>
                <a:cs typeface="+mn-cs"/>
              </a:rPr>
              <a:t>like Medicare For All and the Green New Deal</a:t>
            </a:r>
            <a:r>
              <a:rPr kumimoji="0" lang="en-US" sz="1450" b="0" u="none" strike="noStrike" kern="1200" cap="none" spc="0" normalizeH="0" baseline="0" noProof="0" dirty="0">
                <a:ln>
                  <a:noFill/>
                </a:ln>
                <a:solidFill>
                  <a:srgbClr val="000000"/>
                </a:solidFill>
                <a:effectLst/>
                <a:uLnTx/>
                <a:uFillTx/>
                <a:latin typeface="Times New Roman"/>
                <a:ea typeface="+mn-ea"/>
                <a:cs typeface="+mn-cs"/>
              </a:rPr>
              <a:t>—) without compromise because that’s what the country needs and what Democrats got elected to do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50" b="0" u="none" strike="noStrike" kern="1200" cap="none" spc="0" normalizeH="0" baseline="0" noProof="0" dirty="0">
                <a:ln>
                  <a:noFill/>
                </a:ln>
                <a:solidFill>
                  <a:srgbClr val="000000"/>
                </a:solidFill>
                <a:effectLst/>
                <a:uLnTx/>
                <a:uFillTx/>
                <a:latin typeface="Times New Roman"/>
                <a:ea typeface="+mn-ea"/>
                <a:cs typeface="+mn-cs"/>
              </a:rPr>
              <a:t>OR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50" b="0" u="none" strike="noStrike" kern="1200" cap="none" spc="0" normalizeH="0" baseline="0" noProof="0" dirty="0">
                <a:ln>
                  <a:noFill/>
                </a:ln>
                <a:solidFill>
                  <a:srgbClr val="000000"/>
                </a:solidFill>
                <a:effectLst/>
                <a:uLnTx/>
                <a:uFillTx/>
                <a:latin typeface="Times New Roman"/>
                <a:ea typeface="+mn-ea"/>
                <a:cs typeface="+mn-cs"/>
              </a:rPr>
              <a:t>To get things done with narrow majorities, threats of filibusters, and conservative Democrats, we must build coalitions, and work across party lines to keep making progress on priorities (</a:t>
            </a:r>
            <a:r>
              <a:rPr kumimoji="0" lang="en-US" sz="1450" b="0" u="sng" strike="noStrike" kern="1200" cap="none" spc="0" normalizeH="0" baseline="0" noProof="0" dirty="0">
                <a:ln>
                  <a:noFill/>
                </a:ln>
                <a:solidFill>
                  <a:srgbClr val="000000"/>
                </a:solidFill>
                <a:effectLst/>
                <a:uLnTx/>
                <a:uFillTx/>
                <a:latin typeface="Times New Roman"/>
                <a:ea typeface="+mn-ea"/>
                <a:cs typeface="+mn-cs"/>
              </a:rPr>
              <a:t>such as expanding and improving Obamacare and strengthening environmental regulations</a:t>
            </a:r>
            <a:r>
              <a:rPr kumimoji="0" lang="en-US" sz="1450" b="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053203" y="4935377"/>
            <a:ext cx="96758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0" name="Rectangle 9">
            <a:extLst>
              <a:ext uri="{FF2B5EF4-FFF2-40B4-BE49-F238E27FC236}">
                <a16:creationId xmlns:a16="http://schemas.microsoft.com/office/drawing/2014/main" id="{DA7FEA61-7230-4B6C-9ECA-A26BF731DE97}"/>
              </a:ext>
            </a:extLst>
          </p:cNvPr>
          <p:cNvSpPr>
            <a:spLocks noChangeArrowheads="1"/>
          </p:cNvSpPr>
          <p:nvPr/>
        </p:nvSpPr>
        <p:spPr bwMode="auto">
          <a:xfrm>
            <a:off x="1506061" y="3713291"/>
            <a:ext cx="430805" cy="367019"/>
          </a:xfrm>
          <a:prstGeom prst="ellipse">
            <a:avLst/>
          </a:prstGeom>
          <a:solidFill>
            <a:schemeClr val="bg1"/>
          </a:solidFill>
          <a:ln w="3175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0000"/>
                </a:solidFill>
                <a:latin typeface="Times New Roman" pitchFamily="18" charset="0"/>
              </a:rPr>
              <a:t>-</a:t>
            </a:r>
            <a:r>
              <a:rPr kumimoji="0" lang="en-US" sz="2200" b="1" i="0" u="none" strike="noStrike" kern="1200" cap="none" spc="0" normalizeH="0" baseline="0" noProof="0" dirty="0">
                <a:ln>
                  <a:noFill/>
                </a:ln>
                <a:solidFill>
                  <a:srgbClr val="000000"/>
                </a:solidFill>
                <a:effectLst/>
                <a:uLnTx/>
                <a:uFillTx/>
                <a:latin typeface="Times New Roman" pitchFamily="18" charset="0"/>
                <a:ea typeface="+mn-ea"/>
                <a:cs typeface="+mn-cs"/>
              </a:rPr>
              <a:t>9</a:t>
            </a:r>
          </a:p>
        </p:txBody>
      </p:sp>
      <p:graphicFrame>
        <p:nvGraphicFramePr>
          <p:cNvPr id="28" name="Group 174">
            <a:extLst>
              <a:ext uri="{FF2B5EF4-FFF2-40B4-BE49-F238E27FC236}">
                <a16:creationId xmlns:a16="http://schemas.microsoft.com/office/drawing/2014/main" id="{8EDD4E53-3745-974E-826B-2B35B10996A7}"/>
              </a:ext>
            </a:extLst>
          </p:cNvPr>
          <p:cNvGraphicFramePr>
            <a:graphicFrameLocks noGrp="1"/>
          </p:cNvGraphicFramePr>
          <p:nvPr>
            <p:extLst>
              <p:ext uri="{D42A27DB-BD31-4B8C-83A1-F6EECF244321}">
                <p14:modId xmlns:p14="http://schemas.microsoft.com/office/powerpoint/2010/main" val="2532868930"/>
              </p:ext>
            </p:extLst>
          </p:nvPr>
        </p:nvGraphicFramePr>
        <p:xfrm>
          <a:off x="5434149" y="1431787"/>
          <a:ext cx="3528564" cy="4930025"/>
        </p:xfrm>
        <a:graphic>
          <a:graphicData uri="http://schemas.openxmlformats.org/drawingml/2006/table">
            <a:tbl>
              <a:tblPr/>
              <a:tblGrid>
                <a:gridCol w="1423787">
                  <a:extLst>
                    <a:ext uri="{9D8B030D-6E8A-4147-A177-3AD203B41FA5}">
                      <a16:colId xmlns:a16="http://schemas.microsoft.com/office/drawing/2014/main" val="20000"/>
                    </a:ext>
                  </a:extLst>
                </a:gridCol>
                <a:gridCol w="991902">
                  <a:extLst>
                    <a:ext uri="{9D8B030D-6E8A-4147-A177-3AD203B41FA5}">
                      <a16:colId xmlns:a16="http://schemas.microsoft.com/office/drawing/2014/main" val="20001"/>
                    </a:ext>
                  </a:extLst>
                </a:gridCol>
                <a:gridCol w="1112875">
                  <a:extLst>
                    <a:ext uri="{9D8B030D-6E8A-4147-A177-3AD203B41FA5}">
                      <a16:colId xmlns:a16="http://schemas.microsoft.com/office/drawing/2014/main" val="20002"/>
                    </a:ext>
                  </a:extLst>
                </a:gridCol>
              </a:tblGrid>
              <a:tr h="456435">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Bold </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Incremental</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Mail Donor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12"/>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Online Donor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46972230"/>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Strong 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66898804"/>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Lean 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2"/>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Non-Dem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3"/>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&lt;60</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4"/>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60+</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5"/>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Non-college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9"/>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College +</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10"/>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White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3327042865"/>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Non-white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3579572881"/>
                  </a:ext>
                </a:extLst>
              </a:tr>
            </a:tbl>
          </a:graphicData>
        </a:graphic>
      </p:graphicFrame>
      <p:sp>
        <p:nvSpPr>
          <p:cNvPr id="13" name="Rectangle: Rounded Corners 12">
            <a:extLst>
              <a:ext uri="{FF2B5EF4-FFF2-40B4-BE49-F238E27FC236}">
                <a16:creationId xmlns:a16="http://schemas.microsoft.com/office/drawing/2014/main" id="{E8A75A2A-E094-4CDB-B1E4-63C3D040B64E}"/>
              </a:ext>
            </a:extLst>
          </p:cNvPr>
          <p:cNvSpPr/>
          <p:nvPr/>
        </p:nvSpPr>
        <p:spPr bwMode="auto">
          <a:xfrm>
            <a:off x="5202810" y="5978814"/>
            <a:ext cx="3938027" cy="336670"/>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54E6ED12-D705-4DDE-AC1B-D8ABE7868813}"/>
              </a:ext>
            </a:extLst>
          </p:cNvPr>
          <p:cNvSpPr/>
          <p:nvPr/>
        </p:nvSpPr>
        <p:spPr bwMode="auto">
          <a:xfrm>
            <a:off x="5202809" y="3920150"/>
            <a:ext cx="3938027" cy="419631"/>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741857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5019090" y="2122311"/>
          <a:ext cx="4121983" cy="4412239"/>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74733" y="184371"/>
            <a:ext cx="9293466"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ahoma" pitchFamily="34" charset="0"/>
                <a:ea typeface="+mj-ea"/>
                <a:cs typeface="+mj-cs"/>
              </a:rPr>
              <a:t>Donors Are Somewhat More Likely To Give For Policy Fights Than Campaigns – Unless It’s To Defeat </a:t>
            </a:r>
            <a:r>
              <a:rPr kumimoji="0" lang="en-US" sz="2500" b="1" i="0" u="none" strike="noStrike" kern="1200" cap="none" spc="0" normalizeH="0" baseline="0" noProof="0" dirty="0" err="1">
                <a:ln>
                  <a:noFill/>
                </a:ln>
                <a:solidFill>
                  <a:srgbClr val="000000"/>
                </a:solidFill>
                <a:effectLst/>
                <a:uLnTx/>
                <a:uFillTx/>
                <a:latin typeface="Tahoma" pitchFamily="34" charset="0"/>
                <a:ea typeface="+mj-ea"/>
                <a:cs typeface="+mj-cs"/>
              </a:rPr>
              <a:t>Trumpers</a:t>
            </a:r>
            <a:r>
              <a:rPr kumimoji="0" lang="en-US" sz="2500" b="1" i="0" u="none" strike="noStrike" kern="1200" cap="none" spc="0" normalizeH="0" baseline="0" noProof="0" dirty="0">
                <a:ln>
                  <a:noFill/>
                </a:ln>
                <a:solidFill>
                  <a:srgbClr val="000000"/>
                </a:solidFill>
                <a:effectLst/>
                <a:uLnTx/>
                <a:uFillTx/>
                <a:latin typeface="Tahoma" pitchFamily="34" charset="0"/>
                <a:ea typeface="+mj-ea"/>
                <a:cs typeface="+mj-cs"/>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j-ea"/>
                <a:cs typeface="+mj-cs"/>
              </a:rPr>
              <a:t>With Trump Added, Few Are Undecided And Most Online Donors </a:t>
            </a:r>
            <a:r>
              <a:rPr lang="en-US" sz="1800" b="0" dirty="0">
                <a:solidFill>
                  <a:srgbClr val="000000"/>
                </a:solidFill>
                <a:latin typeface="Tahoma" pitchFamily="34" charset="0"/>
              </a:rPr>
              <a:t>Prioritize Campaigns</a:t>
            </a:r>
            <a:endParaRPr kumimoji="0" lang="en-US" sz="1800" b="0" i="0" u="none" strike="noStrike" kern="1200" cap="none" spc="0" normalizeH="0" baseline="0" noProof="0" dirty="0">
              <a:ln>
                <a:noFill/>
              </a:ln>
              <a:solidFill>
                <a:srgbClr val="000000"/>
              </a:solidFill>
              <a:effectLst/>
              <a:highlight>
                <a:srgbClr val="FFFF00"/>
              </a:highlight>
              <a:uLnTx/>
              <a:uFillTx/>
              <a:latin typeface="Tahoma" pitchFamily="34" charset="0"/>
              <a:ea typeface="+mj-ea"/>
              <a:cs typeface="+mj-cs"/>
            </a:endParaRPr>
          </a:p>
        </p:txBody>
      </p:sp>
      <p:graphicFrame>
        <p:nvGraphicFramePr>
          <p:cNvPr id="24" name="Object 2"/>
          <p:cNvGraphicFramePr>
            <a:graphicFrameLocks/>
          </p:cNvGraphicFramePr>
          <p:nvPr/>
        </p:nvGraphicFramePr>
        <p:xfrm>
          <a:off x="564444" y="2122310"/>
          <a:ext cx="4039455" cy="4412239"/>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919681" y="5063691"/>
            <a:ext cx="927478"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2" name="Text Box 101">
            <a:extLst>
              <a:ext uri="{FF2B5EF4-FFF2-40B4-BE49-F238E27FC236}">
                <a16:creationId xmlns:a16="http://schemas.microsoft.com/office/drawing/2014/main" id="{8AE1E800-9A52-4AB6-BC97-734B27A28661}"/>
              </a:ext>
            </a:extLst>
          </p:cNvPr>
          <p:cNvSpPr txBox="1">
            <a:spLocks noChangeArrowheads="1"/>
          </p:cNvSpPr>
          <p:nvPr/>
        </p:nvSpPr>
        <p:spPr bwMode="auto">
          <a:xfrm>
            <a:off x="4794490" y="1263977"/>
            <a:ext cx="39100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auto">
              <a:lnSpc>
                <a:spcPct val="90000"/>
              </a:lnSpc>
              <a:spcBef>
                <a:spcPts val="0"/>
              </a:spcBef>
              <a:spcAft>
                <a:spcPts val="0"/>
              </a:spcAft>
              <a:defRPr/>
            </a:pPr>
            <a:r>
              <a:rPr lang="en-US" sz="1600" b="0" i="1" dirty="0">
                <a:solidFill>
                  <a:srgbClr val="000000"/>
                </a:solidFill>
                <a:latin typeface="Times New Roman"/>
              </a:rPr>
              <a:t>Over the next two years, are you more likely to give to organizations that fight for good legislation and policy </a:t>
            </a:r>
            <a:r>
              <a:rPr lang="en-US" sz="1600" i="1" dirty="0">
                <a:solidFill>
                  <a:srgbClr val="000000"/>
                </a:solidFill>
                <a:latin typeface="Times New Roman"/>
              </a:rPr>
              <a:t>OR</a:t>
            </a:r>
            <a:r>
              <a:rPr lang="en-US" sz="1600" b="0" i="1" dirty="0">
                <a:solidFill>
                  <a:srgbClr val="000000"/>
                </a:solidFill>
                <a:latin typeface="Times New Roman"/>
              </a:rPr>
              <a:t> organizations that fight to help good candidates win elections </a:t>
            </a:r>
            <a:r>
              <a:rPr lang="en-US" sz="1600" i="1" u="sng" dirty="0">
                <a:solidFill>
                  <a:srgbClr val="000000"/>
                </a:solidFill>
                <a:latin typeface="Times New Roman"/>
              </a:rPr>
              <a:t>and defeat Trump supporters </a:t>
            </a:r>
            <a:r>
              <a:rPr lang="en-US" sz="1600" b="0" i="1" dirty="0">
                <a:solidFill>
                  <a:srgbClr val="000000"/>
                </a:solidFill>
                <a:latin typeface="Times New Roman"/>
              </a:rPr>
              <a:t>? </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257939" y="5157234"/>
            <a:ext cx="96758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2</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6722944" y="5063693"/>
            <a:ext cx="99732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38</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5339701" y="5063692"/>
            <a:ext cx="1062633"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cxnSp>
        <p:nvCxnSpPr>
          <p:cNvPr id="3" name="Straight Connector 2">
            <a:extLst>
              <a:ext uri="{FF2B5EF4-FFF2-40B4-BE49-F238E27FC236}">
                <a16:creationId xmlns:a16="http://schemas.microsoft.com/office/drawing/2014/main" id="{BAFB67A6-7579-C442-81F1-84910EE13171}"/>
              </a:ext>
            </a:extLst>
          </p:cNvPr>
          <p:cNvCxnSpPr>
            <a:cxnSpLocks/>
          </p:cNvCxnSpPr>
          <p:nvPr/>
        </p:nvCxnSpPr>
        <p:spPr bwMode="auto">
          <a:xfrm>
            <a:off x="4613221" y="1433689"/>
            <a:ext cx="0" cy="490610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0" name="Table 2">
            <a:extLst>
              <a:ext uri="{FF2B5EF4-FFF2-40B4-BE49-F238E27FC236}">
                <a16:creationId xmlns:a16="http://schemas.microsoft.com/office/drawing/2014/main" id="{EDD974B7-17CE-A94D-B828-76E698E6260B}"/>
              </a:ext>
            </a:extLst>
          </p:cNvPr>
          <p:cNvGraphicFramePr>
            <a:graphicFrameLocks noGrp="1"/>
          </p:cNvGraphicFramePr>
          <p:nvPr>
            <p:extLst>
              <p:ext uri="{D42A27DB-BD31-4B8C-83A1-F6EECF244321}">
                <p14:modId xmlns:p14="http://schemas.microsoft.com/office/powerpoint/2010/main" val="1954097413"/>
              </p:ext>
            </p:extLst>
          </p:nvPr>
        </p:nvGraphicFramePr>
        <p:xfrm>
          <a:off x="555121" y="2597619"/>
          <a:ext cx="3780798" cy="859536"/>
        </p:xfrm>
        <a:graphic>
          <a:graphicData uri="http://schemas.openxmlformats.org/drawingml/2006/table">
            <a:tbl>
              <a:tblPr firstRow="1" bandRow="1">
                <a:tableStyleId>{5C22544A-7EE6-4342-B048-85BDC9FD1C3A}</a:tableStyleId>
              </a:tblPr>
              <a:tblGrid>
                <a:gridCol w="820833">
                  <a:extLst>
                    <a:ext uri="{9D8B030D-6E8A-4147-A177-3AD203B41FA5}">
                      <a16:colId xmlns:a16="http://schemas.microsoft.com/office/drawing/2014/main" val="1341816242"/>
                    </a:ext>
                  </a:extLst>
                </a:gridCol>
                <a:gridCol w="818606">
                  <a:extLst>
                    <a:ext uri="{9D8B030D-6E8A-4147-A177-3AD203B41FA5}">
                      <a16:colId xmlns:a16="http://schemas.microsoft.com/office/drawing/2014/main" val="2413683360"/>
                    </a:ext>
                  </a:extLst>
                </a:gridCol>
                <a:gridCol w="1036320">
                  <a:extLst>
                    <a:ext uri="{9D8B030D-6E8A-4147-A177-3AD203B41FA5}">
                      <a16:colId xmlns:a16="http://schemas.microsoft.com/office/drawing/2014/main" val="3953743657"/>
                    </a:ext>
                  </a:extLst>
                </a:gridCol>
                <a:gridCol w="1105039">
                  <a:extLst>
                    <a:ext uri="{9D8B030D-6E8A-4147-A177-3AD203B41FA5}">
                      <a16:colId xmlns:a16="http://schemas.microsoft.com/office/drawing/2014/main" val="2186016246"/>
                    </a:ext>
                  </a:extLst>
                </a:gridCol>
              </a:tblGrid>
              <a:tr h="0">
                <a:tc>
                  <a:txBody>
                    <a:bodyPr/>
                    <a:lstStyle/>
                    <a:p>
                      <a:pPr>
                        <a:lnSpc>
                          <a:spcPct val="80000"/>
                        </a:lnSpc>
                      </a:pPr>
                      <a:endParaRPr lang="en-US" sz="1600" dirty="0">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80000"/>
                        </a:lnSpc>
                      </a:pPr>
                      <a:r>
                        <a:rPr lang="en-US" sz="1400" b="1" dirty="0">
                          <a:solidFill>
                            <a:schemeClr val="tx1"/>
                          </a:solidFill>
                          <a:latin typeface="Times" panose="02020603050405020304" pitchFamily="18" charset="0"/>
                          <a:cs typeface="Times" panose="02020603050405020304" pitchFamily="18" charset="0"/>
                        </a:rPr>
                        <a:t>Policy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0000"/>
                        </a:lnSpc>
                      </a:pPr>
                      <a:r>
                        <a:rPr lang="en-US" sz="1400" b="1" dirty="0">
                          <a:solidFill>
                            <a:schemeClr val="tx1"/>
                          </a:solidFill>
                          <a:latin typeface="Times" panose="02020603050405020304" pitchFamily="18" charset="0"/>
                          <a:cs typeface="Times" panose="02020603050405020304" pitchFamily="18" charset="0"/>
                        </a:rPr>
                        <a:t>Elections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0000"/>
                        </a:lnSpc>
                      </a:pPr>
                      <a:r>
                        <a:rPr lang="en-US" sz="1400" b="0" dirty="0">
                          <a:solidFill>
                            <a:schemeClr val="tx1"/>
                          </a:solidFill>
                          <a:latin typeface="Times" panose="02020603050405020304" pitchFamily="18" charset="0"/>
                          <a:cs typeface="Times" panose="02020603050405020304" pitchFamily="18" charset="0"/>
                        </a:rPr>
                        <a:t>Don’t Know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424481"/>
                  </a:ext>
                </a:extLst>
              </a:tr>
              <a:tr h="0">
                <a:tc>
                  <a:txBody>
                    <a:bodyPr/>
                    <a:lstStyle/>
                    <a:p>
                      <a:pPr>
                        <a:lnSpc>
                          <a:spcPct val="80000"/>
                        </a:lnSpc>
                      </a:pPr>
                      <a:r>
                        <a:rPr lang="en-US" sz="1400" b="1" dirty="0">
                          <a:latin typeface="Times" panose="02020603050405020304" pitchFamily="18" charset="0"/>
                          <a:cs typeface="Times" panose="02020603050405020304" pitchFamily="18" charset="0"/>
                        </a:rPr>
                        <a:t>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extLst>
                  <a:ext uri="{0D108BD9-81ED-4DB2-BD59-A6C34878D82A}">
                    <a16:rowId xmlns:a16="http://schemas.microsoft.com/office/drawing/2014/main" val="1534239436"/>
                  </a:ext>
                </a:extLst>
              </a:tr>
              <a:tr h="0">
                <a:tc>
                  <a:txBody>
                    <a:bodyPr/>
                    <a:lstStyle/>
                    <a:p>
                      <a:pPr>
                        <a:lnSpc>
                          <a:spcPct val="80000"/>
                        </a:lnSpc>
                      </a:pPr>
                      <a:r>
                        <a:rPr lang="en-US" sz="1400" b="1" dirty="0">
                          <a:latin typeface="Times" panose="02020603050405020304" pitchFamily="18" charset="0"/>
                          <a:cs typeface="Times" panose="02020603050405020304" pitchFamily="18" charset="0"/>
                        </a:rPr>
                        <a:t>Online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extLst>
                  <a:ext uri="{0D108BD9-81ED-4DB2-BD59-A6C34878D82A}">
                    <a16:rowId xmlns:a16="http://schemas.microsoft.com/office/drawing/2014/main" val="3141823316"/>
                  </a:ext>
                </a:extLst>
              </a:tr>
            </a:tbl>
          </a:graphicData>
        </a:graphic>
      </p:graphicFrame>
      <p:sp>
        <p:nvSpPr>
          <p:cNvPr id="21" name="Text Box 101">
            <a:extLst>
              <a:ext uri="{FF2B5EF4-FFF2-40B4-BE49-F238E27FC236}">
                <a16:creationId xmlns:a16="http://schemas.microsoft.com/office/drawing/2014/main" id="{3D00FD95-6485-6A42-8A50-94267ABEF1D6}"/>
              </a:ext>
            </a:extLst>
          </p:cNvPr>
          <p:cNvSpPr txBox="1">
            <a:spLocks noChangeArrowheads="1"/>
          </p:cNvSpPr>
          <p:nvPr/>
        </p:nvSpPr>
        <p:spPr bwMode="auto">
          <a:xfrm>
            <a:off x="439474" y="1278644"/>
            <a:ext cx="3918475"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auto">
              <a:lnSpc>
                <a:spcPct val="90000"/>
              </a:lnSpc>
              <a:spcBef>
                <a:spcPts val="0"/>
              </a:spcBef>
              <a:spcAft>
                <a:spcPts val="0"/>
              </a:spcAft>
              <a:defRPr/>
            </a:pPr>
            <a:r>
              <a:rPr lang="en-US" sz="1600" b="0" i="1" dirty="0">
                <a:solidFill>
                  <a:srgbClr val="000000"/>
                </a:solidFill>
                <a:latin typeface="Times New Roman"/>
              </a:rPr>
              <a:t>Over the next two years, are you more likely to give to organizations that fight for good legislation and policy </a:t>
            </a:r>
            <a:r>
              <a:rPr lang="en-US" sz="1600" i="1" dirty="0">
                <a:solidFill>
                  <a:srgbClr val="000000"/>
                </a:solidFill>
                <a:latin typeface="Times New Roman"/>
              </a:rPr>
              <a:t>OR</a:t>
            </a:r>
            <a:r>
              <a:rPr lang="en-US" sz="1600" b="0" i="1" dirty="0">
                <a:solidFill>
                  <a:srgbClr val="000000"/>
                </a:solidFill>
                <a:latin typeface="Times New Roman"/>
              </a:rPr>
              <a:t> organizations that fight to help good candidates win elections? </a:t>
            </a:r>
          </a:p>
        </p:txBody>
      </p:sp>
      <p:graphicFrame>
        <p:nvGraphicFramePr>
          <p:cNvPr id="15" name="Table 2">
            <a:extLst>
              <a:ext uri="{FF2B5EF4-FFF2-40B4-BE49-F238E27FC236}">
                <a16:creationId xmlns:a16="http://schemas.microsoft.com/office/drawing/2014/main" id="{AF88C2A0-3F97-4AFD-85E0-638680F0940A}"/>
              </a:ext>
            </a:extLst>
          </p:cNvPr>
          <p:cNvGraphicFramePr>
            <a:graphicFrameLocks noGrp="1"/>
          </p:cNvGraphicFramePr>
          <p:nvPr>
            <p:extLst>
              <p:ext uri="{D42A27DB-BD31-4B8C-83A1-F6EECF244321}">
                <p14:modId xmlns:p14="http://schemas.microsoft.com/office/powerpoint/2010/main" val="752960245"/>
              </p:ext>
            </p:extLst>
          </p:nvPr>
        </p:nvGraphicFramePr>
        <p:xfrm>
          <a:off x="4994450" y="2607396"/>
          <a:ext cx="3780798" cy="859536"/>
        </p:xfrm>
        <a:graphic>
          <a:graphicData uri="http://schemas.openxmlformats.org/drawingml/2006/table">
            <a:tbl>
              <a:tblPr firstRow="1" bandRow="1">
                <a:tableStyleId>{5C22544A-7EE6-4342-B048-85BDC9FD1C3A}</a:tableStyleId>
              </a:tblPr>
              <a:tblGrid>
                <a:gridCol w="820833">
                  <a:extLst>
                    <a:ext uri="{9D8B030D-6E8A-4147-A177-3AD203B41FA5}">
                      <a16:colId xmlns:a16="http://schemas.microsoft.com/office/drawing/2014/main" val="1341816242"/>
                    </a:ext>
                  </a:extLst>
                </a:gridCol>
                <a:gridCol w="818606">
                  <a:extLst>
                    <a:ext uri="{9D8B030D-6E8A-4147-A177-3AD203B41FA5}">
                      <a16:colId xmlns:a16="http://schemas.microsoft.com/office/drawing/2014/main" val="2413683360"/>
                    </a:ext>
                  </a:extLst>
                </a:gridCol>
                <a:gridCol w="1036320">
                  <a:extLst>
                    <a:ext uri="{9D8B030D-6E8A-4147-A177-3AD203B41FA5}">
                      <a16:colId xmlns:a16="http://schemas.microsoft.com/office/drawing/2014/main" val="3953743657"/>
                    </a:ext>
                  </a:extLst>
                </a:gridCol>
                <a:gridCol w="1105039">
                  <a:extLst>
                    <a:ext uri="{9D8B030D-6E8A-4147-A177-3AD203B41FA5}">
                      <a16:colId xmlns:a16="http://schemas.microsoft.com/office/drawing/2014/main" val="2186016246"/>
                    </a:ext>
                  </a:extLst>
                </a:gridCol>
              </a:tblGrid>
              <a:tr h="0">
                <a:tc>
                  <a:txBody>
                    <a:bodyPr/>
                    <a:lstStyle/>
                    <a:p>
                      <a:pPr>
                        <a:lnSpc>
                          <a:spcPct val="80000"/>
                        </a:lnSpc>
                      </a:pPr>
                      <a:endParaRPr lang="en-US" sz="1600" dirty="0">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80000"/>
                        </a:lnSpc>
                      </a:pPr>
                      <a:r>
                        <a:rPr lang="en-US" sz="1400" b="1" dirty="0">
                          <a:solidFill>
                            <a:schemeClr val="tx1"/>
                          </a:solidFill>
                          <a:latin typeface="Times" panose="02020603050405020304" pitchFamily="18" charset="0"/>
                          <a:cs typeface="Times" panose="02020603050405020304" pitchFamily="18" charset="0"/>
                        </a:rPr>
                        <a:t>Policy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0000"/>
                        </a:lnSpc>
                      </a:pPr>
                      <a:r>
                        <a:rPr lang="en-US" sz="1400" b="1" dirty="0">
                          <a:solidFill>
                            <a:schemeClr val="tx1"/>
                          </a:solidFill>
                          <a:latin typeface="Times" panose="02020603050405020304" pitchFamily="18" charset="0"/>
                          <a:cs typeface="Times" panose="02020603050405020304" pitchFamily="18" charset="0"/>
                        </a:rPr>
                        <a:t>Elections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0000"/>
                        </a:lnSpc>
                      </a:pPr>
                      <a:r>
                        <a:rPr lang="en-US" sz="1400" b="0" dirty="0">
                          <a:solidFill>
                            <a:schemeClr val="tx1"/>
                          </a:solidFill>
                          <a:latin typeface="Times" panose="02020603050405020304" pitchFamily="18" charset="0"/>
                          <a:cs typeface="Times" panose="02020603050405020304" pitchFamily="18" charset="0"/>
                        </a:rPr>
                        <a:t>Don’t Know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424481"/>
                  </a:ext>
                </a:extLst>
              </a:tr>
              <a:tr h="0">
                <a:tc>
                  <a:txBody>
                    <a:bodyPr/>
                    <a:lstStyle/>
                    <a:p>
                      <a:pPr>
                        <a:lnSpc>
                          <a:spcPct val="80000"/>
                        </a:lnSpc>
                      </a:pPr>
                      <a:r>
                        <a:rPr lang="en-US" sz="1400" b="1" dirty="0">
                          <a:latin typeface="Times" panose="02020603050405020304" pitchFamily="18" charset="0"/>
                          <a:cs typeface="Times" panose="02020603050405020304" pitchFamily="18" charset="0"/>
                        </a:rPr>
                        <a:t>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extLst>
                  <a:ext uri="{0D108BD9-81ED-4DB2-BD59-A6C34878D82A}">
                    <a16:rowId xmlns:a16="http://schemas.microsoft.com/office/drawing/2014/main" val="1534239436"/>
                  </a:ext>
                </a:extLst>
              </a:tr>
              <a:tr h="0">
                <a:tc>
                  <a:txBody>
                    <a:bodyPr/>
                    <a:lstStyle/>
                    <a:p>
                      <a:pPr>
                        <a:lnSpc>
                          <a:spcPct val="80000"/>
                        </a:lnSpc>
                      </a:pPr>
                      <a:r>
                        <a:rPr lang="en-US" sz="1400" b="1" dirty="0">
                          <a:latin typeface="Times" panose="02020603050405020304" pitchFamily="18" charset="0"/>
                          <a:cs typeface="Times" panose="02020603050405020304" pitchFamily="18" charset="0"/>
                        </a:rPr>
                        <a:t>Online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extLst>
                  <a:ext uri="{0D108BD9-81ED-4DB2-BD59-A6C34878D82A}">
                    <a16:rowId xmlns:a16="http://schemas.microsoft.com/office/drawing/2014/main" val="3141823316"/>
                  </a:ext>
                </a:extLst>
              </a:tr>
            </a:tbl>
          </a:graphicData>
        </a:graphic>
      </p:graphicFrame>
    </p:spTree>
    <p:extLst>
      <p:ext uri="{BB962C8B-B14F-4D97-AF65-F5344CB8AC3E}">
        <p14:creationId xmlns:p14="http://schemas.microsoft.com/office/powerpoint/2010/main" val="284541635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emocratic voters">
            <a:extLst>
              <a:ext uri="{FF2B5EF4-FFF2-40B4-BE49-F238E27FC236}">
                <a16:creationId xmlns:a16="http://schemas.microsoft.com/office/drawing/2014/main" id="{00C8669C-0D19-4194-909C-B59585F17B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6" b="5362"/>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4930" name="Rectangle 2"/>
          <p:cNvSpPr>
            <a:spLocks noChangeArrowheads="1"/>
          </p:cNvSpPr>
          <p:nvPr/>
        </p:nvSpPr>
        <p:spPr bwMode="auto">
          <a:xfrm>
            <a:off x="-54665" y="3536909"/>
            <a:ext cx="9198665" cy="1663338"/>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200" dirty="0">
                <a:latin typeface="Tahoma" pitchFamily="34" charset="0"/>
              </a:rPr>
              <a:t>The Environment &amp; Trump Remain Top Concerns, But ACA Repeal Has Been Replaced By COVID &amp; Overturning Elections</a:t>
            </a:r>
            <a:endParaRPr lang="en-US" sz="3200" dirty="0">
              <a:solidFill>
                <a:srgbClr val="FF0000"/>
              </a:solidFill>
              <a:latin typeface="Tahoma" pitchFamily="34" charset="0"/>
            </a:endParaRPr>
          </a:p>
        </p:txBody>
      </p:sp>
    </p:spTree>
    <p:extLst>
      <p:ext uri="{BB962C8B-B14F-4D97-AF65-F5344CB8AC3E}">
        <p14:creationId xmlns:p14="http://schemas.microsoft.com/office/powerpoint/2010/main" val="1287795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29317" y="60584"/>
            <a:ext cx="9337675" cy="482600"/>
          </a:xfrm>
          <a:prstGeom prst="rect">
            <a:avLst/>
          </a:prstGeom>
        </p:spPr>
        <p:txBody>
          <a:bodyPr/>
          <a:lstStyle/>
          <a:p>
            <a:pPr algn="ctr">
              <a:lnSpc>
                <a:spcPct val="90000"/>
              </a:lnSpc>
            </a:pPr>
            <a:r>
              <a:rPr lang="en-US" sz="2800" b="1" dirty="0">
                <a:solidFill>
                  <a:schemeClr val="tx1"/>
                </a:solidFill>
                <a:latin typeface="Tahoma" pitchFamily="34" charset="0"/>
              </a:rPr>
              <a:t>Environmental Concerns Top The Agenda, Followed By Attacks On Democracy &amp; Trump</a:t>
            </a:r>
            <a:br>
              <a:rPr lang="en-US" sz="2800" b="1" dirty="0">
                <a:solidFill>
                  <a:schemeClr val="tx1"/>
                </a:solidFill>
                <a:latin typeface="Tahoma" pitchFamily="34" charset="0"/>
              </a:rPr>
            </a:br>
            <a:r>
              <a:rPr lang="en-US" sz="2000" dirty="0">
                <a:solidFill>
                  <a:schemeClr val="tx1"/>
                </a:solidFill>
                <a:latin typeface="Tahoma" pitchFamily="34" charset="0"/>
              </a:rPr>
              <a:t>COVID &amp; Gerrymandering Are Also Salient </a:t>
            </a:r>
            <a:endParaRPr lang="en-US" sz="2000" dirty="0">
              <a:solidFill>
                <a:schemeClr val="tx1"/>
              </a:solidFill>
              <a:highlight>
                <a:srgbClr val="FFFF00"/>
              </a:highlight>
              <a:latin typeface="Tahoma" pitchFamily="34" charset="0"/>
            </a:endParaRPr>
          </a:p>
        </p:txBody>
      </p:sp>
      <p:graphicFrame>
        <p:nvGraphicFramePr>
          <p:cNvPr id="2" name="Object 3"/>
          <p:cNvGraphicFramePr>
            <a:graphicFrameLocks noGrp="1" noChangeAspect="1"/>
          </p:cNvGraphicFramePr>
          <p:nvPr>
            <p:ph type="chart" idx="4294967295"/>
            <p:extLst>
              <p:ext uri="{D42A27DB-BD31-4B8C-83A1-F6EECF244321}">
                <p14:modId xmlns:p14="http://schemas.microsoft.com/office/powerpoint/2010/main" val="4009544356"/>
              </p:ext>
            </p:extLst>
          </p:nvPr>
        </p:nvGraphicFramePr>
        <p:xfrm>
          <a:off x="2132330" y="1046163"/>
          <a:ext cx="7137400" cy="5761037"/>
        </p:xfrm>
        <a:graphic>
          <a:graphicData uri="http://schemas.openxmlformats.org/drawingml/2006/chart">
            <c:chart xmlns:c="http://schemas.openxmlformats.org/drawingml/2006/chart" xmlns:r="http://schemas.openxmlformats.org/officeDocument/2006/relationships" r:id="rId3"/>
          </a:graphicData>
        </a:graphic>
      </p:graphicFrame>
      <p:sp>
        <p:nvSpPr>
          <p:cNvPr id="515076" name="Text Box 4"/>
          <p:cNvSpPr txBox="1">
            <a:spLocks noChangeArrowheads="1"/>
          </p:cNvSpPr>
          <p:nvPr/>
        </p:nvSpPr>
        <p:spPr bwMode="auto">
          <a:xfrm>
            <a:off x="5491254" y="1928947"/>
            <a:ext cx="1140737" cy="738664"/>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400" dirty="0">
                <a:latin typeface="Times New Roman" pitchFamily="18" charset="0"/>
              </a:rPr>
              <a:t>% worries one of most</a:t>
            </a:r>
          </a:p>
          <a:p>
            <a:pPr algn="ctr"/>
            <a:r>
              <a:rPr lang="en-US" sz="1400" u="sng" dirty="0">
                <a:latin typeface="Times New Roman" pitchFamily="18" charset="0"/>
              </a:rPr>
              <a:t>1</a:t>
            </a:r>
            <a:r>
              <a:rPr lang="en-US" sz="1400" u="sng" baseline="30000" dirty="0">
                <a:latin typeface="Times New Roman" pitchFamily="18" charset="0"/>
              </a:rPr>
              <a:t>st</a:t>
            </a:r>
            <a:r>
              <a:rPr lang="en-US" sz="1400" u="sng" dirty="0">
                <a:latin typeface="Times New Roman" pitchFamily="18" charset="0"/>
              </a:rPr>
              <a:t> Tier</a:t>
            </a:r>
          </a:p>
        </p:txBody>
      </p:sp>
      <p:sp>
        <p:nvSpPr>
          <p:cNvPr id="5" name="TextBox 4"/>
          <p:cNvSpPr txBox="1"/>
          <p:nvPr/>
        </p:nvSpPr>
        <p:spPr>
          <a:xfrm>
            <a:off x="1668" y="1259910"/>
            <a:ext cx="5042990" cy="338554"/>
          </a:xfrm>
          <a:prstGeom prst="rect">
            <a:avLst/>
          </a:prstGeom>
          <a:noFill/>
        </p:spPr>
        <p:txBody>
          <a:bodyPr wrap="square" rtlCol="0">
            <a:spAutoFit/>
          </a:bodyPr>
          <a:lstStyle/>
          <a:p>
            <a:pPr algn="r"/>
            <a:r>
              <a:rPr lang="en-US" sz="1600" b="0" i="1" dirty="0">
                <a:latin typeface="+mn-lt"/>
              </a:rPr>
              <a:t>Global warming threatens our children and grandchildren</a:t>
            </a:r>
          </a:p>
        </p:txBody>
      </p:sp>
      <p:sp>
        <p:nvSpPr>
          <p:cNvPr id="16" name="TextBox 15"/>
          <p:cNvSpPr txBox="1"/>
          <p:nvPr/>
        </p:nvSpPr>
        <p:spPr>
          <a:xfrm>
            <a:off x="274315" y="3769832"/>
            <a:ext cx="4770343" cy="535531"/>
          </a:xfrm>
          <a:prstGeom prst="rect">
            <a:avLst/>
          </a:prstGeom>
          <a:noFill/>
        </p:spPr>
        <p:txBody>
          <a:bodyPr wrap="square" rtlCol="0">
            <a:spAutoFit/>
          </a:bodyPr>
          <a:lstStyle/>
          <a:p>
            <a:pPr algn="r">
              <a:lnSpc>
                <a:spcPct val="90000"/>
              </a:lnSpc>
            </a:pPr>
            <a:r>
              <a:rPr lang="en-US" sz="1600" b="0" i="1" dirty="0">
                <a:latin typeface="+mn-lt"/>
              </a:rPr>
              <a:t>Attacks on expanded early vote and vote by mail laws undermine democracy</a:t>
            </a:r>
          </a:p>
        </p:txBody>
      </p:sp>
      <p:sp>
        <p:nvSpPr>
          <p:cNvPr id="17" name="TextBox 16"/>
          <p:cNvSpPr txBox="1"/>
          <p:nvPr/>
        </p:nvSpPr>
        <p:spPr>
          <a:xfrm>
            <a:off x="-81725" y="3379250"/>
            <a:ext cx="5126383" cy="338554"/>
          </a:xfrm>
          <a:prstGeom prst="rect">
            <a:avLst/>
          </a:prstGeom>
          <a:noFill/>
        </p:spPr>
        <p:txBody>
          <a:bodyPr wrap="square" rtlCol="0">
            <a:spAutoFit/>
          </a:bodyPr>
          <a:lstStyle/>
          <a:p>
            <a:pPr algn="r"/>
            <a:r>
              <a:rPr lang="en-US" sz="1600" b="0" dirty="0">
                <a:latin typeface="+mn-lt"/>
              </a:rPr>
              <a:t>Reps are using gerrymandering to unfairly hold onto power</a:t>
            </a:r>
          </a:p>
        </p:txBody>
      </p:sp>
      <p:sp>
        <p:nvSpPr>
          <p:cNvPr id="18" name="TextBox 17"/>
          <p:cNvSpPr txBox="1"/>
          <p:nvPr/>
        </p:nvSpPr>
        <p:spPr>
          <a:xfrm>
            <a:off x="1668" y="2890401"/>
            <a:ext cx="5042990" cy="486287"/>
          </a:xfrm>
          <a:prstGeom prst="rect">
            <a:avLst/>
          </a:prstGeom>
          <a:noFill/>
        </p:spPr>
        <p:txBody>
          <a:bodyPr wrap="square" rtlCol="0">
            <a:spAutoFit/>
          </a:bodyPr>
          <a:lstStyle/>
          <a:p>
            <a:pPr algn="r">
              <a:lnSpc>
                <a:spcPct val="80000"/>
              </a:lnSpc>
            </a:pPr>
            <a:r>
              <a:rPr lang="en-US" sz="1600" b="0" i="1" dirty="0">
                <a:latin typeface="+mn-lt"/>
              </a:rPr>
              <a:t>The pandemic continues to be a dire health threat to this country and the world</a:t>
            </a:r>
          </a:p>
        </p:txBody>
      </p:sp>
      <p:sp>
        <p:nvSpPr>
          <p:cNvPr id="19" name="TextBox 18"/>
          <p:cNvSpPr txBox="1"/>
          <p:nvPr/>
        </p:nvSpPr>
        <p:spPr>
          <a:xfrm>
            <a:off x="-270559" y="4767842"/>
            <a:ext cx="5315217" cy="338554"/>
          </a:xfrm>
          <a:prstGeom prst="rect">
            <a:avLst/>
          </a:prstGeom>
          <a:noFill/>
        </p:spPr>
        <p:txBody>
          <a:bodyPr wrap="square" rtlCol="0">
            <a:spAutoFit/>
          </a:bodyPr>
          <a:lstStyle/>
          <a:p>
            <a:pPr algn="r"/>
            <a:r>
              <a:rPr lang="en-US" sz="1600" b="0" i="1" dirty="0">
                <a:latin typeface="+mn-lt"/>
              </a:rPr>
              <a:t>Reps. trying to take health ins. away from millions of people</a:t>
            </a:r>
          </a:p>
        </p:txBody>
      </p:sp>
      <p:sp>
        <p:nvSpPr>
          <p:cNvPr id="20" name="TextBox 19"/>
          <p:cNvSpPr txBox="1"/>
          <p:nvPr/>
        </p:nvSpPr>
        <p:spPr>
          <a:xfrm>
            <a:off x="-81725" y="4328269"/>
            <a:ext cx="5126383" cy="338554"/>
          </a:xfrm>
          <a:prstGeom prst="rect">
            <a:avLst/>
          </a:prstGeom>
          <a:noFill/>
        </p:spPr>
        <p:txBody>
          <a:bodyPr wrap="square" rtlCol="0">
            <a:spAutoFit/>
          </a:bodyPr>
          <a:lstStyle/>
          <a:p>
            <a:pPr algn="r"/>
            <a:r>
              <a:rPr lang="en-US" sz="1600" b="0" i="1" dirty="0">
                <a:latin typeface="+mn-lt"/>
              </a:rPr>
              <a:t>The pandemic made hunger, homelessness &amp; poverty worse</a:t>
            </a:r>
          </a:p>
        </p:txBody>
      </p:sp>
      <p:sp>
        <p:nvSpPr>
          <p:cNvPr id="21" name="TextBox 20"/>
          <p:cNvSpPr txBox="1"/>
          <p:nvPr/>
        </p:nvSpPr>
        <p:spPr>
          <a:xfrm>
            <a:off x="1668" y="5592933"/>
            <a:ext cx="5042990" cy="338554"/>
          </a:xfrm>
          <a:prstGeom prst="rect">
            <a:avLst/>
          </a:prstGeom>
          <a:noFill/>
        </p:spPr>
        <p:txBody>
          <a:bodyPr wrap="square" rtlCol="0">
            <a:spAutoFit/>
          </a:bodyPr>
          <a:lstStyle/>
          <a:p>
            <a:pPr algn="r"/>
            <a:r>
              <a:rPr lang="en-US" sz="1600" b="0" i="1" dirty="0">
                <a:latin typeface="+mn-lt"/>
              </a:rPr>
              <a:t>The far-right wing has too much influence</a:t>
            </a:r>
          </a:p>
        </p:txBody>
      </p:sp>
      <p:sp>
        <p:nvSpPr>
          <p:cNvPr id="22" name="TextBox 21"/>
          <p:cNvSpPr txBox="1"/>
          <p:nvPr/>
        </p:nvSpPr>
        <p:spPr>
          <a:xfrm>
            <a:off x="-198392" y="5162765"/>
            <a:ext cx="5243050" cy="338554"/>
          </a:xfrm>
          <a:prstGeom prst="rect">
            <a:avLst/>
          </a:prstGeom>
          <a:noFill/>
        </p:spPr>
        <p:txBody>
          <a:bodyPr wrap="square" rtlCol="0">
            <a:spAutoFit/>
          </a:bodyPr>
          <a:lstStyle/>
          <a:p>
            <a:pPr algn="r"/>
            <a:r>
              <a:rPr lang="en-US" sz="1600" b="0" dirty="0">
                <a:latin typeface="+mn-lt"/>
              </a:rPr>
              <a:t>Big corps are getting away w/polluting our environment</a:t>
            </a:r>
            <a:endParaRPr lang="en-US" sz="1400" b="0" dirty="0">
              <a:latin typeface="+mn-lt"/>
            </a:endParaRPr>
          </a:p>
        </p:txBody>
      </p:sp>
      <p:sp>
        <p:nvSpPr>
          <p:cNvPr id="23" name="TextBox 22"/>
          <p:cNvSpPr txBox="1"/>
          <p:nvPr/>
        </p:nvSpPr>
        <p:spPr>
          <a:xfrm>
            <a:off x="1668" y="5959236"/>
            <a:ext cx="5042990" cy="553998"/>
          </a:xfrm>
          <a:prstGeom prst="rect">
            <a:avLst/>
          </a:prstGeom>
          <a:noFill/>
        </p:spPr>
        <p:txBody>
          <a:bodyPr wrap="square" rtlCol="0">
            <a:spAutoFit/>
          </a:bodyPr>
          <a:lstStyle/>
          <a:p>
            <a:pPr algn="r"/>
            <a:r>
              <a:rPr lang="en-US" sz="1500" b="0" dirty="0">
                <a:latin typeface="+mn-lt"/>
              </a:rPr>
              <a:t>Anti-vax &amp; anti-mask fears are threatening our response to COVID</a:t>
            </a:r>
          </a:p>
        </p:txBody>
      </p:sp>
      <p:sp>
        <p:nvSpPr>
          <p:cNvPr id="40" name="TextBox 39"/>
          <p:cNvSpPr txBox="1"/>
          <p:nvPr/>
        </p:nvSpPr>
        <p:spPr>
          <a:xfrm>
            <a:off x="1668" y="1658234"/>
            <a:ext cx="5042990" cy="338554"/>
          </a:xfrm>
          <a:prstGeom prst="rect">
            <a:avLst/>
          </a:prstGeom>
          <a:noFill/>
        </p:spPr>
        <p:txBody>
          <a:bodyPr wrap="square" rtlCol="0">
            <a:spAutoFit/>
          </a:bodyPr>
          <a:lstStyle/>
          <a:p>
            <a:pPr algn="r"/>
            <a:r>
              <a:rPr lang="en-US" sz="1600" b="0" i="1" dirty="0">
                <a:latin typeface="+mn-lt"/>
              </a:rPr>
              <a:t>We are not doing enough to protect our environment</a:t>
            </a:r>
          </a:p>
        </p:txBody>
      </p:sp>
      <p:sp>
        <p:nvSpPr>
          <p:cNvPr id="41" name="TextBox 40"/>
          <p:cNvSpPr txBox="1"/>
          <p:nvPr/>
        </p:nvSpPr>
        <p:spPr>
          <a:xfrm>
            <a:off x="274315" y="2022057"/>
            <a:ext cx="4770343" cy="486287"/>
          </a:xfrm>
          <a:prstGeom prst="rect">
            <a:avLst/>
          </a:prstGeom>
          <a:noFill/>
        </p:spPr>
        <p:txBody>
          <a:bodyPr wrap="square" rtlCol="0">
            <a:spAutoFit/>
          </a:bodyPr>
          <a:lstStyle/>
          <a:p>
            <a:pPr algn="r">
              <a:lnSpc>
                <a:spcPct val="80000"/>
              </a:lnSpc>
            </a:pPr>
            <a:r>
              <a:rPr lang="en-US" sz="1600" b="0" i="1" dirty="0">
                <a:latin typeface="+mn-lt"/>
              </a:rPr>
              <a:t>Attacks on the election results/electoral system are undermining democracy</a:t>
            </a:r>
          </a:p>
        </p:txBody>
      </p:sp>
      <p:sp>
        <p:nvSpPr>
          <p:cNvPr id="42" name="TextBox 41"/>
          <p:cNvSpPr txBox="1"/>
          <p:nvPr/>
        </p:nvSpPr>
        <p:spPr>
          <a:xfrm>
            <a:off x="1668" y="2537197"/>
            <a:ext cx="5042990" cy="338554"/>
          </a:xfrm>
          <a:prstGeom prst="rect">
            <a:avLst/>
          </a:prstGeom>
          <a:noFill/>
        </p:spPr>
        <p:txBody>
          <a:bodyPr wrap="square" rtlCol="0">
            <a:spAutoFit/>
          </a:bodyPr>
          <a:lstStyle/>
          <a:p>
            <a:pPr algn="r"/>
            <a:r>
              <a:rPr lang="en-US" sz="1600" b="0" i="1" dirty="0">
                <a:latin typeface="+mn-lt"/>
              </a:rPr>
              <a:t>Trump and his supporters still have too much influence</a:t>
            </a:r>
          </a:p>
        </p:txBody>
      </p:sp>
      <p:sp>
        <p:nvSpPr>
          <p:cNvPr id="515080" name="Rectangle 8"/>
          <p:cNvSpPr>
            <a:spLocks noChangeArrowheads="1"/>
          </p:cNvSpPr>
          <p:nvPr/>
        </p:nvSpPr>
        <p:spPr bwMode="auto">
          <a:xfrm>
            <a:off x="7205855" y="4644026"/>
            <a:ext cx="1938146" cy="179930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latin typeface="Times New Roman" pitchFamily="18" charset="0"/>
            </a:endParaRPr>
          </a:p>
        </p:txBody>
      </p:sp>
      <p:sp>
        <p:nvSpPr>
          <p:cNvPr id="515081" name="Rectangle 9"/>
          <p:cNvSpPr>
            <a:spLocks noChangeArrowheads="1"/>
          </p:cNvSpPr>
          <p:nvPr/>
        </p:nvSpPr>
        <p:spPr bwMode="auto">
          <a:xfrm>
            <a:off x="7282055" y="4744045"/>
            <a:ext cx="152400" cy="152400"/>
          </a:xfrm>
          <a:prstGeom prst="rect">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C00000"/>
              </a:solidFill>
            </a:endParaRPr>
          </a:p>
        </p:txBody>
      </p:sp>
      <p:sp>
        <p:nvSpPr>
          <p:cNvPr id="515082" name="Rectangle 10"/>
          <p:cNvSpPr>
            <a:spLocks noChangeArrowheads="1"/>
          </p:cNvSpPr>
          <p:nvPr/>
        </p:nvSpPr>
        <p:spPr bwMode="auto">
          <a:xfrm>
            <a:off x="7282055" y="4958131"/>
            <a:ext cx="152400" cy="152400"/>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70C0"/>
              </a:solidFill>
            </a:endParaRPr>
          </a:p>
        </p:txBody>
      </p:sp>
      <p:sp>
        <p:nvSpPr>
          <p:cNvPr id="515083" name="Text Box 11"/>
          <p:cNvSpPr txBox="1">
            <a:spLocks noChangeArrowheads="1"/>
          </p:cNvSpPr>
          <p:nvPr/>
        </p:nvSpPr>
        <p:spPr bwMode="auto">
          <a:xfrm>
            <a:off x="7463248" y="4666183"/>
            <a:ext cx="142058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COVID-19 issues</a:t>
            </a:r>
          </a:p>
        </p:txBody>
      </p:sp>
      <p:sp>
        <p:nvSpPr>
          <p:cNvPr id="515084" name="Text Box 12"/>
          <p:cNvSpPr txBox="1">
            <a:spLocks noChangeArrowheads="1"/>
          </p:cNvSpPr>
          <p:nvPr/>
        </p:nvSpPr>
        <p:spPr bwMode="auto">
          <a:xfrm>
            <a:off x="7434455" y="4876942"/>
            <a:ext cx="142539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Civil rights issues</a:t>
            </a:r>
          </a:p>
        </p:txBody>
      </p:sp>
      <p:sp>
        <p:nvSpPr>
          <p:cNvPr id="43" name="Rectangle 10"/>
          <p:cNvSpPr>
            <a:spLocks noChangeArrowheads="1"/>
          </p:cNvSpPr>
          <p:nvPr/>
        </p:nvSpPr>
        <p:spPr bwMode="auto">
          <a:xfrm>
            <a:off x="7282055" y="5177206"/>
            <a:ext cx="152400" cy="1524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6600"/>
              </a:solidFill>
            </a:endParaRPr>
          </a:p>
        </p:txBody>
      </p:sp>
      <p:sp>
        <p:nvSpPr>
          <p:cNvPr id="44" name="Text Box 12"/>
          <p:cNvSpPr txBox="1">
            <a:spLocks noChangeArrowheads="1"/>
          </p:cNvSpPr>
          <p:nvPr/>
        </p:nvSpPr>
        <p:spPr bwMode="auto">
          <a:xfrm>
            <a:off x="7434455" y="5096017"/>
            <a:ext cx="16706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Environmental issues</a:t>
            </a:r>
          </a:p>
        </p:txBody>
      </p:sp>
      <p:sp>
        <p:nvSpPr>
          <p:cNvPr id="45" name="Rectangle 10"/>
          <p:cNvSpPr>
            <a:spLocks noChangeArrowheads="1"/>
          </p:cNvSpPr>
          <p:nvPr/>
        </p:nvSpPr>
        <p:spPr bwMode="auto">
          <a:xfrm>
            <a:off x="7282055" y="5605240"/>
            <a:ext cx="152400" cy="152400"/>
          </a:xfrm>
          <a:prstGeom prst="rect">
            <a:avLst/>
          </a:prstGeom>
          <a:solidFill>
            <a:srgbClr val="F7ACF5"/>
          </a:solidFill>
          <a:ln w="9525">
            <a:solidFill>
              <a:schemeClr val="tx1"/>
            </a:solidFill>
            <a:miter lim="800000"/>
            <a:headEnd/>
            <a:tailEnd/>
          </a:ln>
          <a:effectLst/>
        </p:spPr>
        <p:txBody>
          <a:bodyPr wrap="none" anchor="ctr"/>
          <a:lstStyle/>
          <a:p>
            <a:endParaRPr lang="en-US"/>
          </a:p>
        </p:txBody>
      </p:sp>
      <p:sp>
        <p:nvSpPr>
          <p:cNvPr id="46" name="Text Box 12"/>
          <p:cNvSpPr txBox="1">
            <a:spLocks noChangeArrowheads="1"/>
          </p:cNvSpPr>
          <p:nvPr/>
        </p:nvSpPr>
        <p:spPr bwMode="auto">
          <a:xfrm>
            <a:off x="7434455" y="5524051"/>
            <a:ext cx="178125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Gender Equality issues</a:t>
            </a:r>
          </a:p>
        </p:txBody>
      </p:sp>
      <p:sp>
        <p:nvSpPr>
          <p:cNvPr id="47" name="Rectangle 10"/>
          <p:cNvSpPr>
            <a:spLocks noChangeArrowheads="1"/>
          </p:cNvSpPr>
          <p:nvPr/>
        </p:nvSpPr>
        <p:spPr bwMode="auto">
          <a:xfrm>
            <a:off x="7282055" y="5814790"/>
            <a:ext cx="152400" cy="1524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8" name="Text Box 12"/>
          <p:cNvSpPr txBox="1">
            <a:spLocks noChangeArrowheads="1"/>
          </p:cNvSpPr>
          <p:nvPr/>
        </p:nvSpPr>
        <p:spPr bwMode="auto">
          <a:xfrm>
            <a:off x="7434455" y="5733601"/>
            <a:ext cx="184858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Election/Representation</a:t>
            </a:r>
          </a:p>
        </p:txBody>
      </p:sp>
      <p:sp>
        <p:nvSpPr>
          <p:cNvPr id="50" name="Rectangle 10"/>
          <p:cNvSpPr>
            <a:spLocks noChangeArrowheads="1"/>
          </p:cNvSpPr>
          <p:nvPr/>
        </p:nvSpPr>
        <p:spPr bwMode="auto">
          <a:xfrm>
            <a:off x="7282055" y="6024340"/>
            <a:ext cx="152400" cy="152400"/>
          </a:xfrm>
          <a:prstGeom prst="rect">
            <a:avLst/>
          </a:prstGeom>
          <a:solidFill>
            <a:srgbClr val="663300"/>
          </a:solidFill>
          <a:ln w="9525">
            <a:solidFill>
              <a:schemeClr val="tx1"/>
            </a:solidFill>
            <a:miter lim="800000"/>
            <a:headEnd/>
            <a:tailEnd/>
          </a:ln>
          <a:effectLst/>
        </p:spPr>
        <p:txBody>
          <a:bodyPr wrap="none" anchor="ctr"/>
          <a:lstStyle/>
          <a:p>
            <a:endParaRPr lang="en-US"/>
          </a:p>
        </p:txBody>
      </p:sp>
      <p:sp>
        <p:nvSpPr>
          <p:cNvPr id="51" name="Text Box 12"/>
          <p:cNvSpPr txBox="1">
            <a:spLocks noChangeArrowheads="1"/>
          </p:cNvSpPr>
          <p:nvPr/>
        </p:nvSpPr>
        <p:spPr bwMode="auto">
          <a:xfrm>
            <a:off x="7434455" y="5943151"/>
            <a:ext cx="97815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Health care</a:t>
            </a:r>
          </a:p>
        </p:txBody>
      </p:sp>
      <p:sp>
        <p:nvSpPr>
          <p:cNvPr id="35" name="Rectangle 10"/>
          <p:cNvSpPr>
            <a:spLocks noChangeArrowheads="1"/>
          </p:cNvSpPr>
          <p:nvPr/>
        </p:nvSpPr>
        <p:spPr bwMode="auto">
          <a:xfrm>
            <a:off x="7285593" y="6240538"/>
            <a:ext cx="152400" cy="152400"/>
          </a:xfrm>
          <a:prstGeom prst="rect">
            <a:avLst/>
          </a:prstGeom>
          <a:solidFill>
            <a:schemeClr val="bg1">
              <a:lumMod val="50000"/>
            </a:schemeClr>
          </a:solidFill>
          <a:ln w="9525">
            <a:solidFill>
              <a:schemeClr val="tx1"/>
            </a:solidFill>
            <a:miter lim="800000"/>
            <a:headEnd/>
            <a:tailEnd/>
          </a:ln>
          <a:effectLst/>
        </p:spPr>
        <p:txBody>
          <a:bodyPr wrap="none" anchor="ctr"/>
          <a:lstStyle/>
          <a:p>
            <a:endParaRPr lang="en-US"/>
          </a:p>
        </p:txBody>
      </p:sp>
      <p:sp>
        <p:nvSpPr>
          <p:cNvPr id="36" name="Text Box 12"/>
          <p:cNvSpPr txBox="1">
            <a:spLocks noChangeArrowheads="1"/>
          </p:cNvSpPr>
          <p:nvPr/>
        </p:nvSpPr>
        <p:spPr bwMode="auto">
          <a:xfrm>
            <a:off x="7437993" y="6148716"/>
            <a:ext cx="163217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Misc./More than one</a:t>
            </a:r>
          </a:p>
        </p:txBody>
      </p:sp>
      <p:sp>
        <p:nvSpPr>
          <p:cNvPr id="37" name="TextBox 36">
            <a:extLst>
              <a:ext uri="{FF2B5EF4-FFF2-40B4-BE49-F238E27FC236}">
                <a16:creationId xmlns:a16="http://schemas.microsoft.com/office/drawing/2014/main" id="{897E0AD8-3CBF-4FAE-B73C-8EE42D665478}"/>
              </a:ext>
            </a:extLst>
          </p:cNvPr>
          <p:cNvSpPr txBox="1"/>
          <p:nvPr/>
        </p:nvSpPr>
        <p:spPr>
          <a:xfrm>
            <a:off x="1668" y="6213489"/>
            <a:ext cx="5042990" cy="261610"/>
          </a:xfrm>
          <a:prstGeom prst="rect">
            <a:avLst/>
          </a:prstGeom>
          <a:noFill/>
        </p:spPr>
        <p:txBody>
          <a:bodyPr wrap="square" rtlCol="0">
            <a:spAutoFit/>
          </a:bodyPr>
          <a:lstStyle/>
          <a:p>
            <a:r>
              <a:rPr lang="en-US" sz="1100" b="0" i="1" dirty="0">
                <a:latin typeface="+mn-lt"/>
              </a:rPr>
              <a:t>Split Samples in Italics</a:t>
            </a:r>
          </a:p>
        </p:txBody>
      </p:sp>
      <p:sp>
        <p:nvSpPr>
          <p:cNvPr id="34" name="Rectangle 10">
            <a:extLst>
              <a:ext uri="{FF2B5EF4-FFF2-40B4-BE49-F238E27FC236}">
                <a16:creationId xmlns:a16="http://schemas.microsoft.com/office/drawing/2014/main" id="{5033DB9D-FB8A-4DC9-8808-2604002CE449}"/>
              </a:ext>
            </a:extLst>
          </p:cNvPr>
          <p:cNvSpPr>
            <a:spLocks noChangeArrowheads="1"/>
          </p:cNvSpPr>
          <p:nvPr/>
        </p:nvSpPr>
        <p:spPr bwMode="auto">
          <a:xfrm>
            <a:off x="7280707" y="5394342"/>
            <a:ext cx="152400" cy="152400"/>
          </a:xfrm>
          <a:prstGeom prst="rect">
            <a:avLst/>
          </a:prstGeom>
          <a:solidFill>
            <a:srgbClr val="FF7100"/>
          </a:solidFill>
          <a:ln w="9525">
            <a:solidFill>
              <a:schemeClr val="tx1"/>
            </a:solidFill>
            <a:miter lim="800000"/>
            <a:headEnd/>
            <a:tailEnd/>
          </a:ln>
          <a:effectLst/>
        </p:spPr>
        <p:txBody>
          <a:bodyPr wrap="none" anchor="ctr"/>
          <a:lstStyle/>
          <a:p>
            <a:endParaRPr lang="en-US">
              <a:solidFill>
                <a:srgbClr val="006600"/>
              </a:solidFill>
            </a:endParaRPr>
          </a:p>
        </p:txBody>
      </p:sp>
      <p:sp>
        <p:nvSpPr>
          <p:cNvPr id="38" name="Text Box 12">
            <a:extLst>
              <a:ext uri="{FF2B5EF4-FFF2-40B4-BE49-F238E27FC236}">
                <a16:creationId xmlns:a16="http://schemas.microsoft.com/office/drawing/2014/main" id="{6279F301-316C-4EE9-B0F5-7F44F7CCD277}"/>
              </a:ext>
            </a:extLst>
          </p:cNvPr>
          <p:cNvSpPr txBox="1">
            <a:spLocks noChangeArrowheads="1"/>
          </p:cNvSpPr>
          <p:nvPr/>
        </p:nvSpPr>
        <p:spPr bwMode="auto">
          <a:xfrm>
            <a:off x="7433107" y="5313153"/>
            <a:ext cx="144469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Trump &amp; far-right</a:t>
            </a:r>
          </a:p>
        </p:txBody>
      </p:sp>
    </p:spTree>
    <p:extLst>
      <p:ext uri="{BB962C8B-B14F-4D97-AF65-F5344CB8AC3E}">
        <p14:creationId xmlns:p14="http://schemas.microsoft.com/office/powerpoint/2010/main" val="10032625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20" name="Text Box 44"/>
          <p:cNvSpPr txBox="1">
            <a:spLocks noChangeArrowheads="1"/>
          </p:cNvSpPr>
          <p:nvPr/>
        </p:nvSpPr>
        <p:spPr bwMode="auto">
          <a:xfrm>
            <a:off x="-1" y="93723"/>
            <a:ext cx="91439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a:latin typeface="Tahoma" pitchFamily="34" charset="0"/>
              </a:rPr>
              <a:t>Key Findings</a:t>
            </a:r>
            <a:endParaRPr lang="en-US" sz="3200" b="0" dirty="0">
              <a:latin typeface="Tahoma" pitchFamily="34" charset="0"/>
            </a:endParaRPr>
          </a:p>
        </p:txBody>
      </p:sp>
      <p:sp>
        <p:nvSpPr>
          <p:cNvPr id="75821" name="Rectangle 45"/>
          <p:cNvSpPr>
            <a:spLocks noChangeArrowheads="1"/>
          </p:cNvSpPr>
          <p:nvPr/>
        </p:nvSpPr>
        <p:spPr bwMode="auto">
          <a:xfrm>
            <a:off x="85725" y="957362"/>
            <a:ext cx="8901579" cy="503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The Environment &amp; Trump Remain Top Concerns, But ACA Repeal Has Been Replaced By </a:t>
            </a:r>
            <a:r>
              <a:rPr lang="en-US" sz="2800" dirty="0" err="1">
                <a:solidFill>
                  <a:srgbClr val="000099"/>
                </a:solidFill>
                <a:latin typeface="Tahoma" pitchFamily="34" charset="0"/>
              </a:rPr>
              <a:t>Covid</a:t>
            </a:r>
            <a:r>
              <a:rPr lang="en-US" sz="2800" dirty="0">
                <a:solidFill>
                  <a:srgbClr val="000099"/>
                </a:solidFill>
                <a:latin typeface="Tahoma" pitchFamily="34" charset="0"/>
              </a:rPr>
              <a:t> And Overturning Elections</a:t>
            </a: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Donors Want To Hear About Organizational Accomplishments, But Are Even More Focused On Diversity   </a:t>
            </a: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Donors Still Pick A Lane: Online &amp; Mail Donors Have Different Channel Preferences </a:t>
            </a:r>
            <a:endParaRPr lang="en-US" sz="2800" dirty="0">
              <a:solidFill>
                <a:srgbClr val="FF0000"/>
              </a:solidFill>
              <a:latin typeface="Tahoma" pitchFamily="34" charset="0"/>
            </a:endParaRPr>
          </a:p>
          <a:p>
            <a:pPr marL="349250" indent="-349250">
              <a:spcBef>
                <a:spcPct val="40000"/>
              </a:spcBef>
              <a:spcAft>
                <a:spcPct val="15000"/>
              </a:spcAft>
              <a:buFont typeface="Wingdings" pitchFamily="2" charset="2"/>
              <a:buChar char="Ø"/>
              <a:tabLst>
                <a:tab pos="466725" algn="l"/>
              </a:tabLst>
            </a:pPr>
            <a:endParaRPr lang="en-US" sz="2400" dirty="0">
              <a:solidFill>
                <a:srgbClr val="000099"/>
              </a:solidFill>
              <a:latin typeface="Tahoma" pitchFamily="34" charset="0"/>
            </a:endParaRPr>
          </a:p>
        </p:txBody>
      </p:sp>
    </p:spTree>
    <p:extLst>
      <p:ext uri="{BB962C8B-B14F-4D97-AF65-F5344CB8AC3E}">
        <p14:creationId xmlns:p14="http://schemas.microsoft.com/office/powerpoint/2010/main" val="3281777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p:cNvGraphicFramePr>
          <p:nvPr>
            <p:extLst>
              <p:ext uri="{D42A27DB-BD31-4B8C-83A1-F6EECF244321}">
                <p14:modId xmlns:p14="http://schemas.microsoft.com/office/powerpoint/2010/main" val="3492416306"/>
              </p:ext>
            </p:extLst>
          </p:nvPr>
        </p:nvGraphicFramePr>
        <p:xfrm>
          <a:off x="667819" y="1271643"/>
          <a:ext cx="7779555" cy="52003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30"/>
          <p:cNvSpPr txBox="1">
            <a:spLocks noChangeArrowheads="1"/>
          </p:cNvSpPr>
          <p:nvPr/>
        </p:nvSpPr>
        <p:spPr bwMode="auto">
          <a:xfrm>
            <a:off x="3041150" y="936936"/>
            <a:ext cx="3061699" cy="334707"/>
          </a:xfrm>
          <a:prstGeom prst="rect">
            <a:avLst/>
          </a:prstGeom>
          <a:noFill/>
          <a:ln w="19050">
            <a:solidFill>
              <a:schemeClr val="tx1"/>
            </a:solidFill>
            <a:miter lim="800000"/>
            <a:headEnd/>
            <a:tailEnd/>
          </a:ln>
        </p:spPr>
        <p:txBody>
          <a:bodyPr wrap="square">
            <a:spAutoFit/>
          </a:bodyPr>
          <a:lstStyle/>
          <a:p>
            <a:pPr algn="ctr" fontAlgn="base">
              <a:spcBef>
                <a:spcPct val="0"/>
              </a:spcBef>
              <a:spcAft>
                <a:spcPct val="0"/>
              </a:spcAft>
            </a:pPr>
            <a:r>
              <a:rPr lang="en-US" sz="1575" dirty="0">
                <a:solidFill>
                  <a:srgbClr val="000000"/>
                </a:solidFill>
                <a:latin typeface="Times New Roman" pitchFamily="18" charset="0"/>
              </a:rPr>
              <a:t>% Worries The Most Over Time</a:t>
            </a:r>
            <a:endParaRPr lang="en-US" sz="1575" i="1" dirty="0">
              <a:solidFill>
                <a:srgbClr val="000000"/>
              </a:solidFill>
              <a:latin typeface="Times New Roman" pitchFamily="18" charset="0"/>
            </a:endParaRPr>
          </a:p>
        </p:txBody>
      </p:sp>
      <p:sp>
        <p:nvSpPr>
          <p:cNvPr id="5" name="Rectangle 36">
            <a:extLst>
              <a:ext uri="{FF2B5EF4-FFF2-40B4-BE49-F238E27FC236}">
                <a16:creationId xmlns:a16="http://schemas.microsoft.com/office/drawing/2014/main" id="{B1527582-217D-9E47-BC55-6BCD434CF058}"/>
              </a:ext>
            </a:extLst>
          </p:cNvPr>
          <p:cNvSpPr txBox="1">
            <a:spLocks noChangeArrowheads="1"/>
          </p:cNvSpPr>
          <p:nvPr/>
        </p:nvSpPr>
        <p:spPr bwMode="auto">
          <a:xfrm>
            <a:off x="1" y="92466"/>
            <a:ext cx="8928242" cy="699881"/>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Climate Change Is Increasing In Salience, While Corporate Polluters Declines </a:t>
            </a:r>
          </a:p>
        </p:txBody>
      </p:sp>
    </p:spTree>
    <p:extLst>
      <p:ext uri="{BB962C8B-B14F-4D97-AF65-F5344CB8AC3E}">
        <p14:creationId xmlns:p14="http://schemas.microsoft.com/office/powerpoint/2010/main" val="30883996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p:cNvGraphicFramePr>
          <p:nvPr>
            <p:extLst>
              <p:ext uri="{D42A27DB-BD31-4B8C-83A1-F6EECF244321}">
                <p14:modId xmlns:p14="http://schemas.microsoft.com/office/powerpoint/2010/main" val="1361436756"/>
              </p:ext>
            </p:extLst>
          </p:nvPr>
        </p:nvGraphicFramePr>
        <p:xfrm>
          <a:off x="667819" y="1271643"/>
          <a:ext cx="7779555" cy="52003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30"/>
          <p:cNvSpPr txBox="1">
            <a:spLocks noChangeArrowheads="1"/>
          </p:cNvSpPr>
          <p:nvPr/>
        </p:nvSpPr>
        <p:spPr bwMode="auto">
          <a:xfrm>
            <a:off x="3041150" y="988306"/>
            <a:ext cx="3061699" cy="334707"/>
          </a:xfrm>
          <a:prstGeom prst="rect">
            <a:avLst/>
          </a:prstGeom>
          <a:noFill/>
          <a:ln w="19050">
            <a:solidFill>
              <a:schemeClr val="tx1"/>
            </a:solidFill>
            <a:miter lim="800000"/>
            <a:headEnd/>
            <a:tailEnd/>
          </a:ln>
        </p:spPr>
        <p:txBody>
          <a:bodyPr wrap="square">
            <a:spAutoFit/>
          </a:bodyPr>
          <a:lstStyle/>
          <a:p>
            <a:pPr algn="ctr" fontAlgn="base">
              <a:spcBef>
                <a:spcPct val="0"/>
              </a:spcBef>
              <a:spcAft>
                <a:spcPct val="0"/>
              </a:spcAft>
            </a:pPr>
            <a:r>
              <a:rPr lang="en-US" sz="1575" dirty="0">
                <a:solidFill>
                  <a:srgbClr val="000000"/>
                </a:solidFill>
                <a:latin typeface="Times New Roman" pitchFamily="18" charset="0"/>
              </a:rPr>
              <a:t>% Worries The Most Over Time</a:t>
            </a:r>
            <a:endParaRPr lang="en-US" sz="1575" i="1" dirty="0">
              <a:solidFill>
                <a:srgbClr val="000000"/>
              </a:solidFill>
              <a:latin typeface="Times New Roman" pitchFamily="18" charset="0"/>
            </a:endParaRPr>
          </a:p>
        </p:txBody>
      </p:sp>
      <p:sp>
        <p:nvSpPr>
          <p:cNvPr id="5" name="Rectangle 36">
            <a:extLst>
              <a:ext uri="{FF2B5EF4-FFF2-40B4-BE49-F238E27FC236}">
                <a16:creationId xmlns:a16="http://schemas.microsoft.com/office/drawing/2014/main" id="{B1527582-217D-9E47-BC55-6BCD434CF058}"/>
              </a:ext>
            </a:extLst>
          </p:cNvPr>
          <p:cNvSpPr txBox="1">
            <a:spLocks noChangeArrowheads="1"/>
          </p:cNvSpPr>
          <p:nvPr/>
        </p:nvSpPr>
        <p:spPr bwMode="auto">
          <a:xfrm>
            <a:off x="1" y="154110"/>
            <a:ext cx="9030984" cy="699881"/>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Concern About ACA Repeal Declined </a:t>
            </a:r>
          </a:p>
        </p:txBody>
      </p:sp>
    </p:spTree>
    <p:extLst>
      <p:ext uri="{BB962C8B-B14F-4D97-AF65-F5344CB8AC3E}">
        <p14:creationId xmlns:p14="http://schemas.microsoft.com/office/powerpoint/2010/main" val="32990839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0" y="31750"/>
            <a:ext cx="9129713" cy="482600"/>
          </a:xfrm>
          <a:prstGeom prst="rect">
            <a:avLst/>
          </a:prstGeom>
        </p:spPr>
        <p:txBody>
          <a:bodyPr/>
          <a:lstStyle/>
          <a:p>
            <a:pPr algn="ctr">
              <a:lnSpc>
                <a:spcPct val="90000"/>
              </a:lnSpc>
            </a:pPr>
            <a:r>
              <a:rPr lang="en-US" sz="3000" b="1" dirty="0">
                <a:latin typeface="Tahoma" pitchFamily="34" charset="0"/>
              </a:rPr>
              <a:t>Causes Generating Less Concern Include </a:t>
            </a:r>
            <a:br>
              <a:rPr lang="en-US" sz="3000" b="1" dirty="0">
                <a:latin typeface="Tahoma" pitchFamily="34" charset="0"/>
              </a:rPr>
            </a:br>
            <a:r>
              <a:rPr lang="en-US" sz="3000" b="1" dirty="0">
                <a:latin typeface="Tahoma" pitchFamily="34" charset="0"/>
              </a:rPr>
              <a:t>Social Issues, Immigration And Police Reform</a:t>
            </a:r>
            <a:endParaRPr lang="en-US" sz="3000" b="1" dirty="0">
              <a:solidFill>
                <a:srgbClr val="C00000"/>
              </a:solidFill>
              <a:highlight>
                <a:srgbClr val="FFFF00"/>
              </a:highlight>
              <a:latin typeface="Tahoma" pitchFamily="34" charset="0"/>
            </a:endParaRPr>
          </a:p>
        </p:txBody>
      </p:sp>
      <p:graphicFrame>
        <p:nvGraphicFramePr>
          <p:cNvPr id="2" name="Object 3"/>
          <p:cNvGraphicFramePr>
            <a:graphicFrameLocks noGrp="1" noChangeAspect="1"/>
          </p:cNvGraphicFramePr>
          <p:nvPr>
            <p:ph type="chart" idx="4294967295"/>
            <p:extLst>
              <p:ext uri="{D42A27DB-BD31-4B8C-83A1-F6EECF244321}">
                <p14:modId xmlns:p14="http://schemas.microsoft.com/office/powerpoint/2010/main" val="4215535019"/>
              </p:ext>
            </p:extLst>
          </p:nvPr>
        </p:nvGraphicFramePr>
        <p:xfrm>
          <a:off x="2719005" y="881063"/>
          <a:ext cx="7137400" cy="5761037"/>
        </p:xfrm>
        <a:graphic>
          <a:graphicData uri="http://schemas.openxmlformats.org/drawingml/2006/chart">
            <c:chart xmlns:c="http://schemas.openxmlformats.org/drawingml/2006/chart" xmlns:r="http://schemas.openxmlformats.org/officeDocument/2006/relationships" r:id="rId3"/>
          </a:graphicData>
        </a:graphic>
      </p:graphicFrame>
      <p:sp>
        <p:nvSpPr>
          <p:cNvPr id="515076" name="Text Box 4"/>
          <p:cNvSpPr txBox="1">
            <a:spLocks noChangeArrowheads="1"/>
          </p:cNvSpPr>
          <p:nvPr/>
        </p:nvSpPr>
        <p:spPr bwMode="auto">
          <a:xfrm>
            <a:off x="7618233" y="1576540"/>
            <a:ext cx="1140737" cy="692497"/>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300" dirty="0">
                <a:latin typeface="Times New Roman" pitchFamily="18" charset="0"/>
              </a:rPr>
              <a:t>% worries one of most</a:t>
            </a:r>
          </a:p>
          <a:p>
            <a:pPr algn="ctr"/>
            <a:r>
              <a:rPr lang="en-US" sz="1300" u="sng" dirty="0">
                <a:latin typeface="Times New Roman" pitchFamily="18" charset="0"/>
              </a:rPr>
              <a:t>2</a:t>
            </a:r>
            <a:r>
              <a:rPr lang="en-US" sz="1300" u="sng" baseline="30000" dirty="0">
                <a:latin typeface="Times New Roman" pitchFamily="18" charset="0"/>
              </a:rPr>
              <a:t>nd</a:t>
            </a:r>
            <a:r>
              <a:rPr lang="en-US" sz="1300" u="sng" dirty="0">
                <a:latin typeface="Times New Roman" pitchFamily="18" charset="0"/>
              </a:rPr>
              <a:t> Tier</a:t>
            </a:r>
          </a:p>
        </p:txBody>
      </p:sp>
      <p:sp>
        <p:nvSpPr>
          <p:cNvPr id="5" name="TextBox 4"/>
          <p:cNvSpPr txBox="1"/>
          <p:nvPr/>
        </p:nvSpPr>
        <p:spPr>
          <a:xfrm>
            <a:off x="-361506" y="996673"/>
            <a:ext cx="5919390" cy="292388"/>
          </a:xfrm>
          <a:prstGeom prst="rect">
            <a:avLst/>
          </a:prstGeom>
          <a:noFill/>
        </p:spPr>
        <p:txBody>
          <a:bodyPr wrap="square" rtlCol="0">
            <a:spAutoFit/>
          </a:bodyPr>
          <a:lstStyle/>
          <a:p>
            <a:pPr algn="r"/>
            <a:r>
              <a:rPr lang="en-US" sz="1300" b="0" dirty="0">
                <a:latin typeface="+mn-lt"/>
              </a:rPr>
              <a:t>The NRA and other extremists are blocking common sense gun safety laws</a:t>
            </a:r>
          </a:p>
        </p:txBody>
      </p:sp>
      <p:sp>
        <p:nvSpPr>
          <p:cNvPr id="16" name="TextBox 15"/>
          <p:cNvSpPr txBox="1"/>
          <p:nvPr/>
        </p:nvSpPr>
        <p:spPr>
          <a:xfrm>
            <a:off x="-361506" y="3243189"/>
            <a:ext cx="5919390" cy="292388"/>
          </a:xfrm>
          <a:prstGeom prst="rect">
            <a:avLst/>
          </a:prstGeom>
          <a:noFill/>
        </p:spPr>
        <p:txBody>
          <a:bodyPr wrap="square" rtlCol="0">
            <a:spAutoFit/>
          </a:bodyPr>
          <a:lstStyle/>
          <a:p>
            <a:pPr algn="r"/>
            <a:r>
              <a:rPr lang="en-US" sz="1300" b="0" dirty="0">
                <a:latin typeface="+mn-lt"/>
              </a:rPr>
              <a:t>Social security and Medicare are at risk</a:t>
            </a:r>
          </a:p>
        </p:txBody>
      </p:sp>
      <p:sp>
        <p:nvSpPr>
          <p:cNvPr id="17" name="TextBox 16"/>
          <p:cNvSpPr txBox="1"/>
          <p:nvPr/>
        </p:nvSpPr>
        <p:spPr>
          <a:xfrm>
            <a:off x="-361506" y="2917642"/>
            <a:ext cx="5919390" cy="292388"/>
          </a:xfrm>
          <a:prstGeom prst="rect">
            <a:avLst/>
          </a:prstGeom>
          <a:noFill/>
        </p:spPr>
        <p:txBody>
          <a:bodyPr wrap="square" rtlCol="0">
            <a:spAutoFit/>
          </a:bodyPr>
          <a:lstStyle/>
          <a:p>
            <a:pPr algn="r"/>
            <a:r>
              <a:rPr lang="en-US" sz="1300" b="0" i="1" dirty="0">
                <a:latin typeface="+mn-lt"/>
              </a:rPr>
              <a:t>The right to choose an abortion may be taken away</a:t>
            </a:r>
          </a:p>
        </p:txBody>
      </p:sp>
      <p:sp>
        <p:nvSpPr>
          <p:cNvPr id="18" name="TextBox 17"/>
          <p:cNvSpPr txBox="1"/>
          <p:nvPr/>
        </p:nvSpPr>
        <p:spPr>
          <a:xfrm>
            <a:off x="-361506" y="2557809"/>
            <a:ext cx="5919390" cy="292388"/>
          </a:xfrm>
          <a:prstGeom prst="rect">
            <a:avLst/>
          </a:prstGeom>
          <a:noFill/>
        </p:spPr>
        <p:txBody>
          <a:bodyPr wrap="square" rtlCol="0">
            <a:spAutoFit/>
          </a:bodyPr>
          <a:lstStyle/>
          <a:p>
            <a:pPr algn="r"/>
            <a:r>
              <a:rPr lang="en-US" sz="1300" b="0" dirty="0">
                <a:latin typeface="+mn-lt"/>
              </a:rPr>
              <a:t>Special interest lobbyists have too much power</a:t>
            </a:r>
          </a:p>
        </p:txBody>
      </p:sp>
      <p:sp>
        <p:nvSpPr>
          <p:cNvPr id="19" name="TextBox 18"/>
          <p:cNvSpPr txBox="1"/>
          <p:nvPr/>
        </p:nvSpPr>
        <p:spPr>
          <a:xfrm>
            <a:off x="-361506" y="4039081"/>
            <a:ext cx="5919390" cy="292388"/>
          </a:xfrm>
          <a:prstGeom prst="rect">
            <a:avLst/>
          </a:prstGeom>
          <a:noFill/>
        </p:spPr>
        <p:txBody>
          <a:bodyPr wrap="square" rtlCol="0">
            <a:spAutoFit/>
          </a:bodyPr>
          <a:lstStyle/>
          <a:p>
            <a:pPr algn="r"/>
            <a:r>
              <a:rPr lang="en-US" sz="1300" b="0" dirty="0">
                <a:latin typeface="+mn-lt"/>
              </a:rPr>
              <a:t>Laws guaranteeing women’s rights/equality in workplace are being threatened</a:t>
            </a:r>
          </a:p>
        </p:txBody>
      </p:sp>
      <p:sp>
        <p:nvSpPr>
          <p:cNvPr id="20" name="TextBox 19"/>
          <p:cNvSpPr txBox="1"/>
          <p:nvPr/>
        </p:nvSpPr>
        <p:spPr>
          <a:xfrm>
            <a:off x="-361506" y="3645234"/>
            <a:ext cx="5919390" cy="292388"/>
          </a:xfrm>
          <a:prstGeom prst="rect">
            <a:avLst/>
          </a:prstGeom>
          <a:noFill/>
        </p:spPr>
        <p:txBody>
          <a:bodyPr wrap="square" rtlCol="0">
            <a:spAutoFit/>
          </a:bodyPr>
          <a:lstStyle/>
          <a:p>
            <a:pPr algn="r"/>
            <a:r>
              <a:rPr lang="en-US" sz="1300" b="0" i="1" dirty="0">
                <a:latin typeface="+mn-lt"/>
              </a:rPr>
              <a:t>Republicans are trying to repeal the Affordable Care Act</a:t>
            </a:r>
          </a:p>
        </p:txBody>
      </p:sp>
      <p:sp>
        <p:nvSpPr>
          <p:cNvPr id="21" name="TextBox 20"/>
          <p:cNvSpPr txBox="1"/>
          <p:nvPr/>
        </p:nvSpPr>
        <p:spPr>
          <a:xfrm>
            <a:off x="-361506" y="4787409"/>
            <a:ext cx="5919390" cy="292388"/>
          </a:xfrm>
          <a:prstGeom prst="rect">
            <a:avLst/>
          </a:prstGeom>
          <a:noFill/>
        </p:spPr>
        <p:txBody>
          <a:bodyPr wrap="square" rtlCol="0">
            <a:spAutoFit/>
          </a:bodyPr>
          <a:lstStyle/>
          <a:p>
            <a:pPr algn="r"/>
            <a:r>
              <a:rPr lang="en-US" sz="1300" b="0" dirty="0">
                <a:latin typeface="+mn-lt"/>
              </a:rPr>
              <a:t>Congressional rules and procedures like the filibuster are being abused</a:t>
            </a:r>
          </a:p>
        </p:txBody>
      </p:sp>
      <p:sp>
        <p:nvSpPr>
          <p:cNvPr id="22" name="TextBox 21"/>
          <p:cNvSpPr txBox="1"/>
          <p:nvPr/>
        </p:nvSpPr>
        <p:spPr>
          <a:xfrm>
            <a:off x="-361506" y="4421622"/>
            <a:ext cx="5919390" cy="292388"/>
          </a:xfrm>
          <a:prstGeom prst="rect">
            <a:avLst/>
          </a:prstGeom>
          <a:noFill/>
        </p:spPr>
        <p:txBody>
          <a:bodyPr wrap="square" rtlCol="0">
            <a:spAutoFit/>
          </a:bodyPr>
          <a:lstStyle/>
          <a:p>
            <a:pPr algn="r"/>
            <a:r>
              <a:rPr lang="en-US" sz="1300" b="0" dirty="0">
                <a:latin typeface="+mn-lt"/>
              </a:rPr>
              <a:t>The dismantling of protections for refugees &amp; immigrants has hurt our country</a:t>
            </a:r>
          </a:p>
        </p:txBody>
      </p:sp>
      <p:sp>
        <p:nvSpPr>
          <p:cNvPr id="23" name="TextBox 22"/>
          <p:cNvSpPr txBox="1"/>
          <p:nvPr/>
        </p:nvSpPr>
        <p:spPr>
          <a:xfrm>
            <a:off x="-361506" y="5206055"/>
            <a:ext cx="5919390" cy="292388"/>
          </a:xfrm>
          <a:prstGeom prst="rect">
            <a:avLst/>
          </a:prstGeom>
          <a:noFill/>
        </p:spPr>
        <p:txBody>
          <a:bodyPr wrap="square" rtlCol="0">
            <a:spAutoFit/>
          </a:bodyPr>
          <a:lstStyle/>
          <a:p>
            <a:pPr algn="r"/>
            <a:r>
              <a:rPr lang="en-US" sz="1300" b="0" i="1" dirty="0">
                <a:latin typeface="+mn-lt"/>
              </a:rPr>
              <a:t>Republicans want to make gay marriage illegal again</a:t>
            </a:r>
          </a:p>
        </p:txBody>
      </p:sp>
      <p:sp>
        <p:nvSpPr>
          <p:cNvPr id="25" name="TextBox 24"/>
          <p:cNvSpPr txBox="1"/>
          <p:nvPr/>
        </p:nvSpPr>
        <p:spPr>
          <a:xfrm>
            <a:off x="-361506" y="5590472"/>
            <a:ext cx="5919390" cy="292388"/>
          </a:xfrm>
          <a:prstGeom prst="rect">
            <a:avLst/>
          </a:prstGeom>
          <a:noFill/>
        </p:spPr>
        <p:txBody>
          <a:bodyPr wrap="square" rtlCol="0">
            <a:spAutoFit/>
          </a:bodyPr>
          <a:lstStyle/>
          <a:p>
            <a:pPr algn="r"/>
            <a:r>
              <a:rPr lang="en-US" sz="1300" b="0" i="1" dirty="0">
                <a:latin typeface="+mn-lt"/>
              </a:rPr>
              <a:t>Civil rights protections for LGBTQ citizens are being threatened</a:t>
            </a:r>
          </a:p>
        </p:txBody>
      </p:sp>
      <p:sp>
        <p:nvSpPr>
          <p:cNvPr id="26" name="TextBox 25"/>
          <p:cNvSpPr txBox="1"/>
          <p:nvPr/>
        </p:nvSpPr>
        <p:spPr>
          <a:xfrm>
            <a:off x="-361506" y="5893067"/>
            <a:ext cx="5919390" cy="292388"/>
          </a:xfrm>
          <a:prstGeom prst="rect">
            <a:avLst/>
          </a:prstGeom>
          <a:noFill/>
        </p:spPr>
        <p:txBody>
          <a:bodyPr wrap="square" rtlCol="0">
            <a:spAutoFit/>
          </a:bodyPr>
          <a:lstStyle/>
          <a:p>
            <a:pPr algn="r"/>
            <a:r>
              <a:rPr lang="en-US" sz="1300" b="0" i="1" dirty="0">
                <a:latin typeface="+mn-lt"/>
              </a:rPr>
              <a:t>Our police need major reform</a:t>
            </a:r>
          </a:p>
        </p:txBody>
      </p:sp>
      <p:sp>
        <p:nvSpPr>
          <p:cNvPr id="40" name="TextBox 39"/>
          <p:cNvSpPr txBox="1"/>
          <p:nvPr/>
        </p:nvSpPr>
        <p:spPr>
          <a:xfrm>
            <a:off x="-361506" y="1378320"/>
            <a:ext cx="5919390" cy="292388"/>
          </a:xfrm>
          <a:prstGeom prst="rect">
            <a:avLst/>
          </a:prstGeom>
          <a:noFill/>
        </p:spPr>
        <p:txBody>
          <a:bodyPr wrap="square" rtlCol="0">
            <a:spAutoFit/>
          </a:bodyPr>
          <a:lstStyle/>
          <a:p>
            <a:pPr algn="r"/>
            <a:r>
              <a:rPr lang="en-US" sz="1300" b="0" dirty="0">
                <a:latin typeface="+mn-lt"/>
              </a:rPr>
              <a:t>Too little has been done to eliminate systemic racism</a:t>
            </a:r>
          </a:p>
        </p:txBody>
      </p:sp>
      <p:sp>
        <p:nvSpPr>
          <p:cNvPr id="41" name="TextBox 40"/>
          <p:cNvSpPr txBox="1"/>
          <p:nvPr/>
        </p:nvSpPr>
        <p:spPr>
          <a:xfrm>
            <a:off x="-361506" y="1774707"/>
            <a:ext cx="5919390" cy="292388"/>
          </a:xfrm>
          <a:prstGeom prst="rect">
            <a:avLst/>
          </a:prstGeom>
          <a:noFill/>
        </p:spPr>
        <p:txBody>
          <a:bodyPr wrap="square" rtlCol="0">
            <a:spAutoFit/>
          </a:bodyPr>
          <a:lstStyle/>
          <a:p>
            <a:pPr algn="r"/>
            <a:r>
              <a:rPr lang="en-US" sz="1300" b="0" i="1" dirty="0">
                <a:latin typeface="+mn-lt"/>
              </a:rPr>
              <a:t>Minority communities are suffering from unjust policing</a:t>
            </a:r>
          </a:p>
        </p:txBody>
      </p:sp>
      <p:sp>
        <p:nvSpPr>
          <p:cNvPr id="42" name="TextBox 41"/>
          <p:cNvSpPr txBox="1"/>
          <p:nvPr/>
        </p:nvSpPr>
        <p:spPr>
          <a:xfrm>
            <a:off x="-361506" y="2166695"/>
            <a:ext cx="5919390" cy="292388"/>
          </a:xfrm>
          <a:prstGeom prst="rect">
            <a:avLst/>
          </a:prstGeom>
          <a:noFill/>
        </p:spPr>
        <p:txBody>
          <a:bodyPr wrap="square" rtlCol="0">
            <a:spAutoFit/>
          </a:bodyPr>
          <a:lstStyle/>
          <a:p>
            <a:pPr algn="r"/>
            <a:r>
              <a:rPr lang="en-US" sz="1300" b="0" i="1" dirty="0">
                <a:latin typeface="+mn-lt"/>
              </a:rPr>
              <a:t>Trump’s supreme court justices may make abortion illegal</a:t>
            </a:r>
          </a:p>
        </p:txBody>
      </p:sp>
      <p:sp>
        <p:nvSpPr>
          <p:cNvPr id="515080" name="Rectangle 8"/>
          <p:cNvSpPr>
            <a:spLocks noChangeArrowheads="1"/>
          </p:cNvSpPr>
          <p:nvPr/>
        </p:nvSpPr>
        <p:spPr bwMode="auto">
          <a:xfrm>
            <a:off x="7072911" y="4584156"/>
            <a:ext cx="1852420" cy="15456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latin typeface="Times New Roman" pitchFamily="18" charset="0"/>
            </a:endParaRPr>
          </a:p>
        </p:txBody>
      </p:sp>
      <p:sp>
        <p:nvSpPr>
          <p:cNvPr id="515081" name="Rectangle 9"/>
          <p:cNvSpPr>
            <a:spLocks noChangeArrowheads="1"/>
          </p:cNvSpPr>
          <p:nvPr/>
        </p:nvSpPr>
        <p:spPr bwMode="auto">
          <a:xfrm>
            <a:off x="7149111" y="4649019"/>
            <a:ext cx="152400" cy="152400"/>
          </a:xfrm>
          <a:prstGeom prst="rect">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C00000"/>
              </a:solidFill>
            </a:endParaRPr>
          </a:p>
        </p:txBody>
      </p:sp>
      <p:sp>
        <p:nvSpPr>
          <p:cNvPr id="515082" name="Rectangle 10"/>
          <p:cNvSpPr>
            <a:spLocks noChangeArrowheads="1"/>
          </p:cNvSpPr>
          <p:nvPr/>
        </p:nvSpPr>
        <p:spPr bwMode="auto">
          <a:xfrm>
            <a:off x="7149111" y="4863105"/>
            <a:ext cx="152400" cy="152400"/>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70C0"/>
              </a:solidFill>
            </a:endParaRPr>
          </a:p>
        </p:txBody>
      </p:sp>
      <p:sp>
        <p:nvSpPr>
          <p:cNvPr id="515083" name="Text Box 11"/>
          <p:cNvSpPr txBox="1">
            <a:spLocks noChangeArrowheads="1"/>
          </p:cNvSpPr>
          <p:nvPr/>
        </p:nvSpPr>
        <p:spPr bwMode="auto">
          <a:xfrm>
            <a:off x="7301511" y="4569644"/>
            <a:ext cx="123303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COVID issues</a:t>
            </a:r>
          </a:p>
        </p:txBody>
      </p:sp>
      <p:sp>
        <p:nvSpPr>
          <p:cNvPr id="515084" name="Text Box 12"/>
          <p:cNvSpPr txBox="1">
            <a:spLocks noChangeArrowheads="1"/>
          </p:cNvSpPr>
          <p:nvPr/>
        </p:nvSpPr>
        <p:spPr bwMode="auto">
          <a:xfrm>
            <a:off x="7301511" y="4781916"/>
            <a:ext cx="142539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Civil rights issues</a:t>
            </a:r>
          </a:p>
        </p:txBody>
      </p:sp>
      <p:sp>
        <p:nvSpPr>
          <p:cNvPr id="43" name="Rectangle 10"/>
          <p:cNvSpPr>
            <a:spLocks noChangeArrowheads="1"/>
          </p:cNvSpPr>
          <p:nvPr/>
        </p:nvSpPr>
        <p:spPr bwMode="auto">
          <a:xfrm>
            <a:off x="7149111" y="5082180"/>
            <a:ext cx="152400" cy="1524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6600"/>
              </a:solidFill>
            </a:endParaRPr>
          </a:p>
        </p:txBody>
      </p:sp>
      <p:sp>
        <p:nvSpPr>
          <p:cNvPr id="44" name="Text Box 12"/>
          <p:cNvSpPr txBox="1">
            <a:spLocks noChangeArrowheads="1"/>
          </p:cNvSpPr>
          <p:nvPr/>
        </p:nvSpPr>
        <p:spPr bwMode="auto">
          <a:xfrm>
            <a:off x="7301511" y="5000991"/>
            <a:ext cx="16706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Environmental issues</a:t>
            </a:r>
          </a:p>
        </p:txBody>
      </p:sp>
      <p:sp>
        <p:nvSpPr>
          <p:cNvPr id="45" name="Rectangle 10"/>
          <p:cNvSpPr>
            <a:spLocks noChangeArrowheads="1"/>
          </p:cNvSpPr>
          <p:nvPr/>
        </p:nvSpPr>
        <p:spPr bwMode="auto">
          <a:xfrm>
            <a:off x="7149111" y="5291730"/>
            <a:ext cx="152400" cy="152400"/>
          </a:xfrm>
          <a:prstGeom prst="rect">
            <a:avLst/>
          </a:prstGeom>
          <a:solidFill>
            <a:srgbClr val="F7ACF5"/>
          </a:solidFill>
          <a:ln w="9525">
            <a:solidFill>
              <a:schemeClr val="tx1"/>
            </a:solidFill>
            <a:miter lim="800000"/>
            <a:headEnd/>
            <a:tailEnd/>
          </a:ln>
          <a:effectLst/>
        </p:spPr>
        <p:txBody>
          <a:bodyPr wrap="none" anchor="ctr"/>
          <a:lstStyle/>
          <a:p>
            <a:endParaRPr lang="en-US"/>
          </a:p>
        </p:txBody>
      </p:sp>
      <p:sp>
        <p:nvSpPr>
          <p:cNvPr id="46" name="Text Box 12"/>
          <p:cNvSpPr txBox="1">
            <a:spLocks noChangeArrowheads="1"/>
          </p:cNvSpPr>
          <p:nvPr/>
        </p:nvSpPr>
        <p:spPr bwMode="auto">
          <a:xfrm>
            <a:off x="7301511" y="5210541"/>
            <a:ext cx="175240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Gender equality issues</a:t>
            </a:r>
          </a:p>
        </p:txBody>
      </p:sp>
      <p:sp>
        <p:nvSpPr>
          <p:cNvPr id="47" name="Rectangle 10"/>
          <p:cNvSpPr>
            <a:spLocks noChangeArrowheads="1"/>
          </p:cNvSpPr>
          <p:nvPr/>
        </p:nvSpPr>
        <p:spPr bwMode="auto">
          <a:xfrm>
            <a:off x="7149111" y="5501280"/>
            <a:ext cx="152400" cy="1524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8" name="Text Box 12"/>
          <p:cNvSpPr txBox="1">
            <a:spLocks noChangeArrowheads="1"/>
          </p:cNvSpPr>
          <p:nvPr/>
        </p:nvSpPr>
        <p:spPr bwMode="auto">
          <a:xfrm>
            <a:off x="7301511" y="5420091"/>
            <a:ext cx="139339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Corruption/Gov’t</a:t>
            </a:r>
          </a:p>
        </p:txBody>
      </p:sp>
      <p:sp>
        <p:nvSpPr>
          <p:cNvPr id="50" name="Rectangle 10"/>
          <p:cNvSpPr>
            <a:spLocks noChangeArrowheads="1"/>
          </p:cNvSpPr>
          <p:nvPr/>
        </p:nvSpPr>
        <p:spPr bwMode="auto">
          <a:xfrm>
            <a:off x="7149111" y="5710830"/>
            <a:ext cx="152400" cy="152400"/>
          </a:xfrm>
          <a:prstGeom prst="rect">
            <a:avLst/>
          </a:prstGeom>
          <a:solidFill>
            <a:srgbClr val="663300"/>
          </a:solidFill>
          <a:ln w="9525">
            <a:solidFill>
              <a:schemeClr val="tx1"/>
            </a:solidFill>
            <a:miter lim="800000"/>
            <a:headEnd/>
            <a:tailEnd/>
          </a:ln>
          <a:effectLst/>
        </p:spPr>
        <p:txBody>
          <a:bodyPr wrap="none" anchor="ctr"/>
          <a:lstStyle/>
          <a:p>
            <a:endParaRPr lang="en-US"/>
          </a:p>
        </p:txBody>
      </p:sp>
      <p:sp>
        <p:nvSpPr>
          <p:cNvPr id="51" name="Text Box 12"/>
          <p:cNvSpPr txBox="1">
            <a:spLocks noChangeArrowheads="1"/>
          </p:cNvSpPr>
          <p:nvPr/>
        </p:nvSpPr>
        <p:spPr bwMode="auto">
          <a:xfrm>
            <a:off x="7301511" y="5629641"/>
            <a:ext cx="97815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Health care</a:t>
            </a:r>
          </a:p>
        </p:txBody>
      </p:sp>
      <p:sp>
        <p:nvSpPr>
          <p:cNvPr id="35" name="Rectangle 10"/>
          <p:cNvSpPr>
            <a:spLocks noChangeArrowheads="1"/>
          </p:cNvSpPr>
          <p:nvPr/>
        </p:nvSpPr>
        <p:spPr bwMode="auto">
          <a:xfrm>
            <a:off x="7152649" y="5927028"/>
            <a:ext cx="152400" cy="152400"/>
          </a:xfrm>
          <a:prstGeom prst="rect">
            <a:avLst/>
          </a:prstGeom>
          <a:solidFill>
            <a:schemeClr val="bg1">
              <a:lumMod val="50000"/>
            </a:schemeClr>
          </a:solidFill>
          <a:ln w="9525">
            <a:solidFill>
              <a:schemeClr val="tx1"/>
            </a:solidFill>
            <a:miter lim="800000"/>
            <a:headEnd/>
            <a:tailEnd/>
          </a:ln>
          <a:effectLst/>
        </p:spPr>
        <p:txBody>
          <a:bodyPr wrap="none" anchor="ctr"/>
          <a:lstStyle/>
          <a:p>
            <a:endParaRPr lang="en-US"/>
          </a:p>
        </p:txBody>
      </p:sp>
      <p:sp>
        <p:nvSpPr>
          <p:cNvPr id="36" name="Text Box 12"/>
          <p:cNvSpPr txBox="1">
            <a:spLocks noChangeArrowheads="1"/>
          </p:cNvSpPr>
          <p:nvPr/>
        </p:nvSpPr>
        <p:spPr bwMode="auto">
          <a:xfrm>
            <a:off x="7305049" y="5835206"/>
            <a:ext cx="163217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Misc./More than one</a:t>
            </a:r>
          </a:p>
        </p:txBody>
      </p:sp>
      <p:sp>
        <p:nvSpPr>
          <p:cNvPr id="37" name="TextBox 36">
            <a:extLst>
              <a:ext uri="{FF2B5EF4-FFF2-40B4-BE49-F238E27FC236}">
                <a16:creationId xmlns:a16="http://schemas.microsoft.com/office/drawing/2014/main" id="{C9A903D2-2EB5-4634-8732-3D6C4EE03787}"/>
              </a:ext>
            </a:extLst>
          </p:cNvPr>
          <p:cNvSpPr txBox="1"/>
          <p:nvPr/>
        </p:nvSpPr>
        <p:spPr>
          <a:xfrm>
            <a:off x="0" y="6217354"/>
            <a:ext cx="5919390" cy="261610"/>
          </a:xfrm>
          <a:prstGeom prst="rect">
            <a:avLst/>
          </a:prstGeom>
          <a:noFill/>
        </p:spPr>
        <p:txBody>
          <a:bodyPr wrap="square" rtlCol="0">
            <a:spAutoFit/>
          </a:bodyPr>
          <a:lstStyle/>
          <a:p>
            <a:r>
              <a:rPr lang="en-US" sz="1100" b="0" i="1" dirty="0">
                <a:latin typeface="+mn-lt"/>
              </a:rPr>
              <a:t>Split Samples in Italics</a:t>
            </a:r>
          </a:p>
        </p:txBody>
      </p:sp>
    </p:spTree>
    <p:extLst>
      <p:ext uri="{BB962C8B-B14F-4D97-AF65-F5344CB8AC3E}">
        <p14:creationId xmlns:p14="http://schemas.microsoft.com/office/powerpoint/2010/main" val="5427365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0" y="97269"/>
            <a:ext cx="9144000"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With Democrats In Control, Concern About Abortion Rights Fell To 2007 Levels </a:t>
            </a:r>
          </a:p>
        </p:txBody>
      </p:sp>
      <p:graphicFrame>
        <p:nvGraphicFramePr>
          <p:cNvPr id="23" name="Object 19"/>
          <p:cNvGraphicFramePr>
            <a:graphicFrameLocks noChangeAspect="1"/>
          </p:cNvGraphicFramePr>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Box 30"/>
          <p:cNvSpPr txBox="1">
            <a:spLocks noChangeArrowheads="1"/>
          </p:cNvSpPr>
          <p:nvPr/>
        </p:nvSpPr>
        <p:spPr bwMode="auto">
          <a:xfrm>
            <a:off x="928914" y="1158716"/>
            <a:ext cx="3270926" cy="923330"/>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a:p>
            <a:pPr algn="ctr"/>
            <a:r>
              <a:rPr lang="en-US" i="1" dirty="0">
                <a:solidFill>
                  <a:srgbClr val="800000"/>
                </a:solidFill>
                <a:latin typeface="Times New Roman" pitchFamily="18" charset="0"/>
                <a:cs typeface="Times New Roman" pitchFamily="18" charset="0"/>
              </a:rPr>
              <a:t>The right to choose an abortion may be taken away</a:t>
            </a:r>
          </a:p>
        </p:txBody>
      </p:sp>
      <p:graphicFrame>
        <p:nvGraphicFramePr>
          <p:cNvPr id="20" name="Object 19"/>
          <p:cNvGraphicFramePr>
            <a:graphicFrameLocks noChangeAspect="1"/>
          </p:cNvGraphicFramePr>
          <p:nvPr/>
        </p:nvGraphicFramePr>
        <p:xfrm>
          <a:off x="4586398" y="1747291"/>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0"/>
          <p:cNvSpPr txBox="1">
            <a:spLocks noChangeArrowheads="1"/>
          </p:cNvSpPr>
          <p:nvPr/>
        </p:nvSpPr>
        <p:spPr bwMode="auto">
          <a:xfrm>
            <a:off x="5421082" y="1165976"/>
            <a:ext cx="3270926" cy="923330"/>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a:p>
            <a:pPr algn="ctr"/>
            <a:r>
              <a:rPr lang="en-US" i="1" dirty="0">
                <a:solidFill>
                  <a:srgbClr val="000099"/>
                </a:solidFill>
                <a:latin typeface="Times New Roman" pitchFamily="18" charset="0"/>
                <a:cs typeface="Times New Roman" pitchFamily="18" charset="0"/>
              </a:rPr>
              <a:t>The right to choose an abortion may be taken away</a:t>
            </a:r>
          </a:p>
        </p:txBody>
      </p:sp>
      <p:grpSp>
        <p:nvGrpSpPr>
          <p:cNvPr id="17" name="Group 7">
            <a:extLst>
              <a:ext uri="{FF2B5EF4-FFF2-40B4-BE49-F238E27FC236}">
                <a16:creationId xmlns:a16="http://schemas.microsoft.com/office/drawing/2014/main" id="{DBA353C6-099A-4CFA-90B7-8608616AC3BE}"/>
              </a:ext>
            </a:extLst>
          </p:cNvPr>
          <p:cNvGrpSpPr>
            <a:grpSpLocks/>
          </p:cNvGrpSpPr>
          <p:nvPr/>
        </p:nvGrpSpPr>
        <p:grpSpPr bwMode="auto">
          <a:xfrm>
            <a:off x="3088821" y="5111987"/>
            <a:ext cx="1449389" cy="284163"/>
            <a:chOff x="412" y="3601"/>
            <a:chExt cx="913" cy="179"/>
          </a:xfrm>
        </p:grpSpPr>
        <p:sp>
          <p:nvSpPr>
            <p:cNvPr id="18" name="Rectangle 8">
              <a:extLst>
                <a:ext uri="{FF2B5EF4-FFF2-40B4-BE49-F238E27FC236}">
                  <a16:creationId xmlns:a16="http://schemas.microsoft.com/office/drawing/2014/main" id="{84E4D16C-84B2-49C3-AE1C-EDBD5148FBB9}"/>
                </a:ext>
              </a:extLst>
            </p:cNvPr>
            <p:cNvSpPr>
              <a:spLocks noChangeArrowheads="1"/>
            </p:cNvSpPr>
            <p:nvPr/>
          </p:nvSpPr>
          <p:spPr bwMode="auto">
            <a:xfrm>
              <a:off x="412" y="3607"/>
              <a:ext cx="913" cy="17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31" name="Rectangle 9">
              <a:extLst>
                <a:ext uri="{FF2B5EF4-FFF2-40B4-BE49-F238E27FC236}">
                  <a16:creationId xmlns:a16="http://schemas.microsoft.com/office/drawing/2014/main" id="{8A2235A4-46CA-48BC-B66E-642FB6909C16}"/>
                </a:ext>
              </a:extLst>
            </p:cNvPr>
            <p:cNvSpPr>
              <a:spLocks noChangeArrowheads="1"/>
            </p:cNvSpPr>
            <p:nvPr/>
          </p:nvSpPr>
          <p:spPr bwMode="auto">
            <a:xfrm>
              <a:off x="457" y="3641"/>
              <a:ext cx="90" cy="83"/>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32" name="Text Box 11">
              <a:extLst>
                <a:ext uri="{FF2B5EF4-FFF2-40B4-BE49-F238E27FC236}">
                  <a16:creationId xmlns:a16="http://schemas.microsoft.com/office/drawing/2014/main" id="{FC061FAE-39EB-4F65-AF8D-C8ED3EA5DB4B}"/>
                </a:ext>
              </a:extLst>
            </p:cNvPr>
            <p:cNvSpPr txBox="1">
              <a:spLocks noChangeArrowheads="1"/>
            </p:cNvSpPr>
            <p:nvPr/>
          </p:nvSpPr>
          <p:spPr bwMode="auto">
            <a:xfrm>
              <a:off x="547" y="3601"/>
              <a:ext cx="778"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Worries the most</a:t>
              </a:r>
            </a:p>
          </p:txBody>
        </p:sp>
      </p:grpSp>
    </p:spTree>
    <p:extLst>
      <p:ext uri="{BB962C8B-B14F-4D97-AF65-F5344CB8AC3E}">
        <p14:creationId xmlns:p14="http://schemas.microsoft.com/office/powerpoint/2010/main" val="1270912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B172-EC14-4D39-902A-DE40EAFF65FC}"/>
              </a:ext>
            </a:extLst>
          </p:cNvPr>
          <p:cNvSpPr>
            <a:spLocks noGrp="1"/>
          </p:cNvSpPr>
          <p:nvPr>
            <p:ph type="title" idx="4294967295"/>
          </p:nvPr>
        </p:nvSpPr>
        <p:spPr>
          <a:xfrm>
            <a:off x="0" y="119063"/>
            <a:ext cx="9144000" cy="838200"/>
          </a:xfrm>
          <a:prstGeom prst="rect">
            <a:avLst/>
          </a:prstGeom>
        </p:spPr>
        <p:txBody>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Online Donors Express More Concern About The Environment Than Mail Donors</a:t>
            </a:r>
          </a:p>
        </p:txBody>
      </p:sp>
      <p:graphicFrame>
        <p:nvGraphicFramePr>
          <p:cNvPr id="4" name="Group 174">
            <a:extLst>
              <a:ext uri="{FF2B5EF4-FFF2-40B4-BE49-F238E27FC236}">
                <a16:creationId xmlns:a16="http://schemas.microsoft.com/office/drawing/2014/main" id="{38D5B7AA-127C-44F4-8D3A-BA2DD20BD3C7}"/>
              </a:ext>
            </a:extLst>
          </p:cNvPr>
          <p:cNvGraphicFramePr>
            <a:graphicFrameLocks noGrp="1"/>
          </p:cNvGraphicFramePr>
          <p:nvPr>
            <p:extLst>
              <p:ext uri="{D42A27DB-BD31-4B8C-83A1-F6EECF244321}">
                <p14:modId xmlns:p14="http://schemas.microsoft.com/office/powerpoint/2010/main" val="2978531924"/>
              </p:ext>
            </p:extLst>
          </p:nvPr>
        </p:nvGraphicFramePr>
        <p:xfrm>
          <a:off x="461553" y="1089991"/>
          <a:ext cx="8299269" cy="5219243"/>
        </p:xfrm>
        <a:graphic>
          <a:graphicData uri="http://schemas.openxmlformats.org/drawingml/2006/table">
            <a:tbl>
              <a:tblPr/>
              <a:tblGrid>
                <a:gridCol w="4775450">
                  <a:extLst>
                    <a:ext uri="{9D8B030D-6E8A-4147-A177-3AD203B41FA5}">
                      <a16:colId xmlns:a16="http://schemas.microsoft.com/office/drawing/2014/main" val="20000"/>
                    </a:ext>
                  </a:extLst>
                </a:gridCol>
                <a:gridCol w="966825">
                  <a:extLst>
                    <a:ext uri="{9D8B030D-6E8A-4147-A177-3AD203B41FA5}">
                      <a16:colId xmlns:a16="http://schemas.microsoft.com/office/drawing/2014/main" val="20001"/>
                    </a:ext>
                  </a:extLst>
                </a:gridCol>
                <a:gridCol w="949741">
                  <a:extLst>
                    <a:ext uri="{9D8B030D-6E8A-4147-A177-3AD203B41FA5}">
                      <a16:colId xmlns:a16="http://schemas.microsoft.com/office/drawing/2014/main" val="20002"/>
                    </a:ext>
                  </a:extLst>
                </a:gridCol>
                <a:gridCol w="1607253">
                  <a:extLst>
                    <a:ext uri="{9D8B030D-6E8A-4147-A177-3AD203B41FA5}">
                      <a16:colId xmlns:a16="http://schemas.microsoft.com/office/drawing/2014/main" val="427320720"/>
                    </a:ext>
                  </a:extLst>
                </a:gridCol>
              </a:tblGrid>
              <a:tr h="417444">
                <a:tc gridSpan="4">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Top Concerns by Donor Type</a:t>
                      </a: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18169504"/>
                  </a:ext>
                </a:extLst>
              </a:tr>
              <a:tr h="276109">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lang="en-US" sz="1600" dirty="0">
                          <a:latin typeface="Times New Roman" pitchFamily="18" charset="0"/>
                        </a:rPr>
                        <a:t>% worries the most</a:t>
                      </a:r>
                      <a:endPar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Mail</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Online</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Difference</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40718">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We are not doing enough to protect our environment</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dirty="0">
                          <a:solidFill>
                            <a:srgbClr val="000000"/>
                          </a:solidFill>
                          <a:effectLst/>
                          <a:latin typeface="+mj-lt"/>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66898804"/>
                  </a:ext>
                </a:extLst>
              </a:tr>
              <a:tr h="540718">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Global warming threatens our children and grandchildren</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dirty="0">
                          <a:solidFill>
                            <a:srgbClr val="000000"/>
                          </a:solidFill>
                          <a:effectLst/>
                          <a:latin typeface="+mj-lt"/>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2"/>
                  </a:ext>
                </a:extLst>
              </a:tr>
              <a:tr h="540718">
                <a:tc>
                  <a:txBody>
                    <a:bodyPr/>
                    <a:lstStyle/>
                    <a:p>
                      <a:pPr algn="l"/>
                      <a:r>
                        <a:rPr lang="en-US" sz="1600" b="1" dirty="0">
                          <a:latin typeface="Times New Roman" panose="02020603050405020304" pitchFamily="18" charset="0"/>
                          <a:cs typeface="Times New Roman" panose="02020603050405020304" pitchFamily="18" charset="0"/>
                        </a:rPr>
                        <a:t>Attacks on the elections results and the electoral system are undermining our democracy</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a:solidFill>
                            <a:srgbClr val="000000"/>
                          </a:solidFill>
                          <a:effectLst/>
                          <a:latin typeface="+mj-lt"/>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3"/>
                  </a:ext>
                </a:extLst>
              </a:tr>
              <a:tr h="540718">
                <a:tc>
                  <a:txBody>
                    <a:bodyPr/>
                    <a:lstStyle/>
                    <a:p>
                      <a:pPr algn="l"/>
                      <a:r>
                        <a:rPr lang="en-US" sz="1600" b="1" dirty="0">
                          <a:latin typeface="Times New Roman" panose="02020603050405020304" pitchFamily="18" charset="0"/>
                          <a:cs typeface="Times New Roman" panose="02020603050405020304" pitchFamily="18" charset="0"/>
                        </a:rPr>
                        <a:t>The far right-wing has too much influence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dirty="0">
                          <a:solidFill>
                            <a:srgbClr val="000000"/>
                          </a:solidFill>
                          <a:effectLst/>
                          <a:latin typeface="+mj-lt"/>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a:solidFill>
                            <a:srgbClr val="000000"/>
                          </a:solidFill>
                          <a:effectLst/>
                          <a:latin typeface="+mj-lt"/>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4"/>
                  </a:ext>
                </a:extLst>
              </a:tr>
              <a:tr h="540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Republicans are using gerrymandering to unfairly redraw congressional districts to hold onto power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a:solidFill>
                            <a:srgbClr val="000000"/>
                          </a:solidFill>
                          <a:effectLst/>
                          <a:latin typeface="+mj-lt"/>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5"/>
                  </a:ext>
                </a:extLst>
              </a:tr>
              <a:tr h="540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dismantling of protections for refugees and immigrants has hurt our country, as well as the lives of too many families</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a:solidFill>
                            <a:srgbClr val="000000"/>
                          </a:solidFill>
                          <a:effectLst/>
                          <a:latin typeface="+mj-lt"/>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a:solidFill>
                            <a:srgbClr val="000000"/>
                          </a:solidFill>
                          <a:effectLst/>
                          <a:latin typeface="+mj-lt"/>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3253160752"/>
                  </a:ext>
                </a:extLst>
              </a:tr>
              <a:tr h="540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Trump and his supporters still have too much influence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a:solidFill>
                            <a:srgbClr val="000000"/>
                          </a:solidFill>
                          <a:effectLst/>
                          <a:latin typeface="+mj-lt"/>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a:solidFill>
                            <a:srgbClr val="000000"/>
                          </a:solidFill>
                          <a:effectLst/>
                          <a:latin typeface="+mj-lt"/>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3638498425"/>
                  </a:ext>
                </a:extLst>
              </a:tr>
              <a:tr h="540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Republicans are trying to repeal the Affordable Care Act</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dirty="0">
                          <a:solidFill>
                            <a:srgbClr val="000000"/>
                          </a:solidFill>
                          <a:effectLst/>
                          <a:latin typeface="+mj-lt"/>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116277555"/>
                  </a:ext>
                </a:extLst>
              </a:tr>
            </a:tbl>
          </a:graphicData>
        </a:graphic>
      </p:graphicFrame>
    </p:spTree>
    <p:extLst>
      <p:ext uri="{BB962C8B-B14F-4D97-AF65-F5344CB8AC3E}">
        <p14:creationId xmlns:p14="http://schemas.microsoft.com/office/powerpoint/2010/main" val="1097785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D03681-A9F0-4BDE-8E71-20AB5A611268}"/>
              </a:ext>
            </a:extLst>
          </p:cNvPr>
          <p:cNvGraphicFramePr>
            <a:graphicFrameLocks noGrp="1"/>
          </p:cNvGraphicFramePr>
          <p:nvPr>
            <p:extLst>
              <p:ext uri="{D42A27DB-BD31-4B8C-83A1-F6EECF244321}">
                <p14:modId xmlns:p14="http://schemas.microsoft.com/office/powerpoint/2010/main" val="1523575353"/>
              </p:ext>
            </p:extLst>
          </p:nvPr>
        </p:nvGraphicFramePr>
        <p:xfrm>
          <a:off x="262887" y="1541144"/>
          <a:ext cx="8767082" cy="4302538"/>
        </p:xfrm>
        <a:graphic>
          <a:graphicData uri="http://schemas.openxmlformats.org/drawingml/2006/table">
            <a:tbl>
              <a:tblPr firstRow="1" bandRow="1">
                <a:tableStyleId>{5C22544A-7EE6-4342-B048-85BDC9FD1C3A}</a:tableStyleId>
              </a:tblPr>
              <a:tblGrid>
                <a:gridCol w="6197420">
                  <a:extLst>
                    <a:ext uri="{9D8B030D-6E8A-4147-A177-3AD203B41FA5}">
                      <a16:colId xmlns:a16="http://schemas.microsoft.com/office/drawing/2014/main" val="20000"/>
                    </a:ext>
                  </a:extLst>
                </a:gridCol>
                <a:gridCol w="1284831">
                  <a:extLst>
                    <a:ext uri="{9D8B030D-6E8A-4147-A177-3AD203B41FA5}">
                      <a16:colId xmlns:a16="http://schemas.microsoft.com/office/drawing/2014/main" val="20001"/>
                    </a:ext>
                  </a:extLst>
                </a:gridCol>
                <a:gridCol w="1284831">
                  <a:extLst>
                    <a:ext uri="{9D8B030D-6E8A-4147-A177-3AD203B41FA5}">
                      <a16:colId xmlns:a16="http://schemas.microsoft.com/office/drawing/2014/main" val="20002"/>
                    </a:ext>
                  </a:extLst>
                </a:gridCol>
              </a:tblGrid>
              <a:tr h="74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panose="02020603050405020304" pitchFamily="18" charset="0"/>
                          <a:cs typeface="Times" panose="02020603050405020304" pitchFamily="18" charset="0"/>
                        </a:rPr>
                        <a:t>Split Language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 Worries Most</a:t>
                      </a:r>
                      <a:endParaRPr lang="en-US" sz="1200"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Mean Concerning</a:t>
                      </a:r>
                    </a:p>
                    <a:p>
                      <a:pPr algn="ctr"/>
                      <a:r>
                        <a:rPr lang="en-US" sz="1400" dirty="0">
                          <a:solidFill>
                            <a:schemeClr val="bg1"/>
                          </a:solidFill>
                          <a:latin typeface="Times" panose="02020603050405020304" pitchFamily="18" charset="0"/>
                          <a:cs typeface="Times" panose="02020603050405020304" pitchFamily="18" charset="0"/>
                        </a:rPr>
                        <a:t>(5-1 scale)</a:t>
                      </a:r>
                      <a:endParaRPr lang="en-US"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extLst>
                  <a:ext uri="{0D108BD9-81ED-4DB2-BD59-A6C34878D82A}">
                    <a16:rowId xmlns:a16="http://schemas.microsoft.com/office/drawing/2014/main" val="1000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Attacks on the election results and the electoral system</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 are undermining our democracy.</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algn="ctr" defTabSz="914400" rtl="0" eaLnBrk="1" fontAlgn="t" latinLnBrk="0" hangingPunct="1"/>
                      <a:r>
                        <a:rPr lang="en-US" sz="3600" b="1" i="0" u="none" strike="noStrike" kern="1200" dirty="0">
                          <a:solidFill>
                            <a:schemeClr val="tx1"/>
                          </a:solidFill>
                          <a:effectLst/>
                          <a:latin typeface="Times New Roman" charset="0"/>
                          <a:ea typeface="Times New Roman" charset="0"/>
                          <a:cs typeface="Times New Roman"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600" b="1" i="0" u="none" strike="noStrike" kern="1200" dirty="0">
                          <a:solidFill>
                            <a:schemeClr val="tx1"/>
                          </a:solidFill>
                          <a:effectLst/>
                          <a:latin typeface="Times New Roman" charset="0"/>
                          <a:ea typeface="Times New Roman" charset="0"/>
                          <a:cs typeface="Times New Roman" charset="0"/>
                        </a:rPr>
                        <a:t>4.33</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2263842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Attacks on expanded early vote and vote by mail laws</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 are undermining our democracy.</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600" b="0" i="0" u="none" strike="noStrike" kern="1200" dirty="0">
                          <a:solidFill>
                            <a:srgbClr val="000000"/>
                          </a:solidFill>
                          <a:effectLst/>
                          <a:latin typeface="Times New Roman" charset="0"/>
                          <a:ea typeface="Times New Roman" charset="0"/>
                          <a:cs typeface="Times New Roman" charset="0"/>
                        </a:rPr>
                        <a:t>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600" b="0" i="0" u="none" strike="noStrike" kern="1200" dirty="0">
                          <a:solidFill>
                            <a:srgbClr val="000000"/>
                          </a:solidFill>
                          <a:effectLst/>
                          <a:latin typeface="Times New Roman" charset="0"/>
                          <a:ea typeface="Times New Roman" charset="0"/>
                          <a:cs typeface="Times New Roman" charset="0"/>
                        </a:rPr>
                        <a:t>4.14</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FF1E5F20-AEED-6049-A06D-9906B2300FDF}"/>
              </a:ext>
            </a:extLst>
          </p:cNvPr>
          <p:cNvSpPr>
            <a:spLocks noGrp="1"/>
          </p:cNvSpPr>
          <p:nvPr>
            <p:ph type="title" idx="4294967295"/>
          </p:nvPr>
        </p:nvSpPr>
        <p:spPr>
          <a:xfrm>
            <a:off x="0" y="255588"/>
            <a:ext cx="9144000" cy="838200"/>
          </a:xfrm>
          <a:prstGeom prst="rect">
            <a:avLst/>
          </a:prstGeom>
        </p:spPr>
        <p:txBody>
          <a:bodyPr/>
          <a:lstStyle/>
          <a:p>
            <a:pPr algn="ctr"/>
            <a:r>
              <a:rPr lang="en-US" sz="2800" b="1" kern="1200" dirty="0">
                <a:solidFill>
                  <a:srgbClr val="000000"/>
                </a:solidFill>
                <a:latin typeface="Tahoma" panose="020B0604030504040204" pitchFamily="34" charset="0"/>
                <a:ea typeface="Tahoma" panose="020B0604030504040204" pitchFamily="34" charset="0"/>
                <a:cs typeface="Tahoma" panose="020B0604030504040204" pitchFamily="34" charset="0"/>
              </a:rPr>
              <a:t>Attacks On Electoral Results &amp; The System Elicit More Concern Than Attacks On Mail Or Early Vote</a:t>
            </a:r>
          </a:p>
        </p:txBody>
      </p:sp>
    </p:spTree>
    <p:extLst>
      <p:ext uri="{BB962C8B-B14F-4D97-AF65-F5344CB8AC3E}">
        <p14:creationId xmlns:p14="http://schemas.microsoft.com/office/powerpoint/2010/main" val="1468644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D03681-A9F0-4BDE-8E71-20AB5A611268}"/>
              </a:ext>
            </a:extLst>
          </p:cNvPr>
          <p:cNvGraphicFramePr>
            <a:graphicFrameLocks noGrp="1"/>
          </p:cNvGraphicFramePr>
          <p:nvPr>
            <p:extLst>
              <p:ext uri="{D42A27DB-BD31-4B8C-83A1-F6EECF244321}">
                <p14:modId xmlns:p14="http://schemas.microsoft.com/office/powerpoint/2010/main" val="3782068130"/>
              </p:ext>
            </p:extLst>
          </p:nvPr>
        </p:nvGraphicFramePr>
        <p:xfrm>
          <a:off x="262887" y="1541144"/>
          <a:ext cx="8767082" cy="4302538"/>
        </p:xfrm>
        <a:graphic>
          <a:graphicData uri="http://schemas.openxmlformats.org/drawingml/2006/table">
            <a:tbl>
              <a:tblPr firstRow="1" bandRow="1">
                <a:tableStyleId>{5C22544A-7EE6-4342-B048-85BDC9FD1C3A}</a:tableStyleId>
              </a:tblPr>
              <a:tblGrid>
                <a:gridCol w="6197420">
                  <a:extLst>
                    <a:ext uri="{9D8B030D-6E8A-4147-A177-3AD203B41FA5}">
                      <a16:colId xmlns:a16="http://schemas.microsoft.com/office/drawing/2014/main" val="20000"/>
                    </a:ext>
                  </a:extLst>
                </a:gridCol>
                <a:gridCol w="1284831">
                  <a:extLst>
                    <a:ext uri="{9D8B030D-6E8A-4147-A177-3AD203B41FA5}">
                      <a16:colId xmlns:a16="http://schemas.microsoft.com/office/drawing/2014/main" val="20001"/>
                    </a:ext>
                  </a:extLst>
                </a:gridCol>
                <a:gridCol w="1284831">
                  <a:extLst>
                    <a:ext uri="{9D8B030D-6E8A-4147-A177-3AD203B41FA5}">
                      <a16:colId xmlns:a16="http://schemas.microsoft.com/office/drawing/2014/main" val="20002"/>
                    </a:ext>
                  </a:extLst>
                </a:gridCol>
              </a:tblGrid>
              <a:tr h="74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panose="02020603050405020304" pitchFamily="18" charset="0"/>
                          <a:cs typeface="Times" panose="02020603050405020304" pitchFamily="18" charset="0"/>
                        </a:rPr>
                        <a:t>Split Language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 Worries Most</a:t>
                      </a:r>
                      <a:endParaRPr lang="en-US" sz="1200"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Mean Concerning</a:t>
                      </a:r>
                    </a:p>
                    <a:p>
                      <a:pPr algn="ctr"/>
                      <a:r>
                        <a:rPr lang="en-US" sz="1400" dirty="0">
                          <a:solidFill>
                            <a:schemeClr val="bg1"/>
                          </a:solidFill>
                          <a:latin typeface="Times" panose="02020603050405020304" pitchFamily="18" charset="0"/>
                          <a:cs typeface="Times" panose="02020603050405020304" pitchFamily="18" charset="0"/>
                        </a:rPr>
                        <a:t>(5-1 scale)</a:t>
                      </a:r>
                      <a:endParaRPr lang="en-US"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extLst>
                  <a:ext uri="{0D108BD9-81ED-4DB2-BD59-A6C34878D82A}">
                    <a16:rowId xmlns:a16="http://schemas.microsoft.com/office/drawing/2014/main" val="1000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Trump and his supporters </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still have too much influence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algn="ctr" defTabSz="914400" rtl="0" eaLnBrk="1" fontAlgn="t" latinLnBrk="0" hangingPunct="1"/>
                      <a:r>
                        <a:rPr lang="en-US" sz="3200" b="1" i="0" u="none" strike="noStrike" kern="1200" dirty="0">
                          <a:solidFill>
                            <a:schemeClr val="tx1"/>
                          </a:solidFill>
                          <a:effectLst/>
                          <a:latin typeface="Times New Roman" charset="0"/>
                          <a:ea typeface="Times New Roman" charset="0"/>
                          <a:cs typeface="Times New Roman"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i="0" u="none" strike="noStrike" kern="1200" dirty="0">
                          <a:solidFill>
                            <a:schemeClr val="tx1"/>
                          </a:solidFill>
                          <a:effectLst/>
                          <a:latin typeface="Times New Roman" charset="0"/>
                          <a:ea typeface="Times New Roman" charset="0"/>
                          <a:cs typeface="Times New Roman" charset="0"/>
                        </a:rPr>
                        <a:t>4.27</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2263842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The far right-wing </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has too much influence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36%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4.09</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FF1E5F20-AEED-6049-A06D-9906B2300FDF}"/>
              </a:ext>
            </a:extLst>
          </p:cNvPr>
          <p:cNvSpPr>
            <a:spLocks noGrp="1"/>
          </p:cNvSpPr>
          <p:nvPr>
            <p:ph type="title" idx="4294967295"/>
          </p:nvPr>
        </p:nvSpPr>
        <p:spPr>
          <a:xfrm>
            <a:off x="0" y="176213"/>
            <a:ext cx="9029700" cy="838200"/>
          </a:xfrm>
          <a:prstGeom prst="rect">
            <a:avLst/>
          </a:prstGeom>
        </p:spPr>
        <p:txBody>
          <a:bodyPr/>
          <a:lstStyle/>
          <a:p>
            <a:pPr algn="ctr"/>
            <a:r>
              <a:rPr lang="en-US" b="1" kern="1200" dirty="0">
                <a:solidFill>
                  <a:srgbClr val="000000"/>
                </a:solidFill>
                <a:latin typeface="Tahoma" panose="020B0604030504040204" pitchFamily="34" charset="0"/>
                <a:ea typeface="Tahoma" panose="020B0604030504040204" pitchFamily="34" charset="0"/>
                <a:cs typeface="Tahoma" panose="020B0604030504040204" pitchFamily="34" charset="0"/>
              </a:rPr>
              <a:t>Trump &amp; His Supporters Are A Bigger Concern Than The Far Right Alone </a:t>
            </a:r>
          </a:p>
        </p:txBody>
      </p:sp>
    </p:spTree>
    <p:extLst>
      <p:ext uri="{BB962C8B-B14F-4D97-AF65-F5344CB8AC3E}">
        <p14:creationId xmlns:p14="http://schemas.microsoft.com/office/powerpoint/2010/main" val="865198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D03681-A9F0-4BDE-8E71-20AB5A611268}"/>
              </a:ext>
            </a:extLst>
          </p:cNvPr>
          <p:cNvGraphicFramePr>
            <a:graphicFrameLocks noGrp="1"/>
          </p:cNvGraphicFramePr>
          <p:nvPr>
            <p:extLst>
              <p:ext uri="{D42A27DB-BD31-4B8C-83A1-F6EECF244321}">
                <p14:modId xmlns:p14="http://schemas.microsoft.com/office/powerpoint/2010/main" val="2978098556"/>
              </p:ext>
            </p:extLst>
          </p:nvPr>
        </p:nvGraphicFramePr>
        <p:xfrm>
          <a:off x="262887" y="1541144"/>
          <a:ext cx="8767082" cy="4589669"/>
        </p:xfrm>
        <a:graphic>
          <a:graphicData uri="http://schemas.openxmlformats.org/drawingml/2006/table">
            <a:tbl>
              <a:tblPr firstRow="1" bandRow="1">
                <a:tableStyleId>{5C22544A-7EE6-4342-B048-85BDC9FD1C3A}</a:tableStyleId>
              </a:tblPr>
              <a:tblGrid>
                <a:gridCol w="6197420">
                  <a:extLst>
                    <a:ext uri="{9D8B030D-6E8A-4147-A177-3AD203B41FA5}">
                      <a16:colId xmlns:a16="http://schemas.microsoft.com/office/drawing/2014/main" val="20000"/>
                    </a:ext>
                  </a:extLst>
                </a:gridCol>
                <a:gridCol w="1284831">
                  <a:extLst>
                    <a:ext uri="{9D8B030D-6E8A-4147-A177-3AD203B41FA5}">
                      <a16:colId xmlns:a16="http://schemas.microsoft.com/office/drawing/2014/main" val="20001"/>
                    </a:ext>
                  </a:extLst>
                </a:gridCol>
                <a:gridCol w="1284831">
                  <a:extLst>
                    <a:ext uri="{9D8B030D-6E8A-4147-A177-3AD203B41FA5}">
                      <a16:colId xmlns:a16="http://schemas.microsoft.com/office/drawing/2014/main" val="20002"/>
                    </a:ext>
                  </a:extLst>
                </a:gridCol>
              </a:tblGrid>
              <a:tr h="74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panose="02020603050405020304" pitchFamily="18" charset="0"/>
                          <a:cs typeface="Times" panose="02020603050405020304" pitchFamily="18" charset="0"/>
                        </a:rPr>
                        <a:t>Split Language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 Worries Most</a:t>
                      </a:r>
                      <a:endParaRPr lang="en-US" sz="1200"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Mean Concerning</a:t>
                      </a:r>
                    </a:p>
                    <a:p>
                      <a:pPr algn="ctr"/>
                      <a:r>
                        <a:rPr lang="en-US" sz="1400" dirty="0">
                          <a:solidFill>
                            <a:schemeClr val="bg1"/>
                          </a:solidFill>
                          <a:latin typeface="Times" panose="02020603050405020304" pitchFamily="18" charset="0"/>
                          <a:cs typeface="Times" panose="02020603050405020304" pitchFamily="18" charset="0"/>
                        </a:rPr>
                        <a:t>(5-1 scale)</a:t>
                      </a:r>
                      <a:endParaRPr lang="en-US"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extLst>
                  <a:ext uri="{0D108BD9-81ED-4DB2-BD59-A6C34878D82A}">
                    <a16:rowId xmlns:a16="http://schemas.microsoft.com/office/drawing/2014/main" val="1000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none" strike="noStrike" dirty="0">
                          <a:solidFill>
                            <a:schemeClr val="tx1"/>
                          </a:solidFill>
                          <a:effectLst/>
                          <a:latin typeface="Times New Roman" panose="02020603050405020304" pitchFamily="18" charset="0"/>
                          <a:cs typeface="Times New Roman" panose="02020603050405020304" pitchFamily="18" charset="0"/>
                        </a:rPr>
                        <a:t>Republicans are trying to </a:t>
                      </a:r>
                      <a:r>
                        <a:rPr lang="en-US" sz="3200" b="0" i="0" u="sng" strike="noStrike" dirty="0">
                          <a:solidFill>
                            <a:schemeClr val="tx1"/>
                          </a:solidFill>
                          <a:effectLst/>
                          <a:latin typeface="Times New Roman" panose="02020603050405020304" pitchFamily="18" charset="0"/>
                          <a:cs typeface="Times New Roman" panose="02020603050405020304" pitchFamily="18" charset="0"/>
                        </a:rPr>
                        <a:t>take health insurance away from millions of people and remove protections for pre-existing conditions.</a:t>
                      </a:r>
                      <a:endParaRPr lang="en-US" sz="3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algn="ctr" defTabSz="914400" rtl="0" eaLnBrk="1" fontAlgn="t" latinLnBrk="0" hangingPunct="1"/>
                      <a:r>
                        <a:rPr lang="en-US" sz="3200" b="1" i="0" u="none" strike="noStrike" kern="1200" dirty="0">
                          <a:solidFill>
                            <a:schemeClr val="tx1"/>
                          </a:solidFill>
                          <a:effectLst/>
                          <a:latin typeface="Times New Roman" charset="0"/>
                          <a:ea typeface="Times New Roman" charset="0"/>
                          <a:cs typeface="Times New Roman"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i="0" u="none" strike="noStrike" kern="1200" dirty="0">
                          <a:solidFill>
                            <a:schemeClr val="tx1"/>
                          </a:solidFill>
                          <a:effectLst/>
                          <a:latin typeface="Times New Roman" charset="0"/>
                          <a:ea typeface="Times New Roman" charset="0"/>
                          <a:cs typeface="Times New Roman" charset="0"/>
                        </a:rPr>
                        <a:t>4.24</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2263842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none" strike="noStrike" dirty="0">
                          <a:solidFill>
                            <a:schemeClr val="tx1"/>
                          </a:solidFill>
                          <a:effectLst/>
                          <a:latin typeface="Times New Roman" panose="02020603050405020304" pitchFamily="18" charset="0"/>
                          <a:cs typeface="Times New Roman" panose="02020603050405020304" pitchFamily="18" charset="0"/>
                        </a:rPr>
                        <a:t>Republicans are trying to </a:t>
                      </a:r>
                      <a:r>
                        <a:rPr lang="en-US" sz="3200" b="0" i="0" u="sng" strike="noStrike" dirty="0">
                          <a:solidFill>
                            <a:schemeClr val="tx1"/>
                          </a:solidFill>
                          <a:effectLst/>
                          <a:latin typeface="Times New Roman" panose="02020603050405020304" pitchFamily="18" charset="0"/>
                          <a:cs typeface="Times New Roman" panose="02020603050405020304" pitchFamily="18" charset="0"/>
                        </a:rPr>
                        <a:t>repeal the Affordable Care Act</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29%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3.85</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FF1E5F20-AEED-6049-A06D-9906B2300FDF}"/>
              </a:ext>
            </a:extLst>
          </p:cNvPr>
          <p:cNvSpPr>
            <a:spLocks noGrp="1"/>
          </p:cNvSpPr>
          <p:nvPr>
            <p:ph type="title" idx="4294967295"/>
          </p:nvPr>
        </p:nvSpPr>
        <p:spPr>
          <a:xfrm>
            <a:off x="0" y="77788"/>
            <a:ext cx="9144000" cy="838200"/>
          </a:xfrm>
          <a:prstGeom prst="rect">
            <a:avLst/>
          </a:prstGeom>
        </p:spPr>
        <p:txBody>
          <a:bodyPr/>
          <a:lstStyle/>
          <a:p>
            <a:pPr algn="ctr"/>
            <a:r>
              <a:rPr lang="en-US" b="1" kern="1200" dirty="0">
                <a:solidFill>
                  <a:srgbClr val="000000"/>
                </a:solidFill>
                <a:latin typeface="Tahoma" panose="020B0604030504040204" pitchFamily="34" charset="0"/>
                <a:ea typeface="Tahoma" panose="020B0604030504040204" pitchFamily="34" charset="0"/>
                <a:cs typeface="Tahoma" panose="020B0604030504040204" pitchFamily="34" charset="0"/>
              </a:rPr>
              <a:t>Republicans Taking Away Health Care Hits Home Much More Than Repealing The ACA</a:t>
            </a:r>
          </a:p>
        </p:txBody>
      </p:sp>
    </p:spTree>
    <p:extLst>
      <p:ext uri="{BB962C8B-B14F-4D97-AF65-F5344CB8AC3E}">
        <p14:creationId xmlns:p14="http://schemas.microsoft.com/office/powerpoint/2010/main" val="91160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D03681-A9F0-4BDE-8E71-20AB5A611268}"/>
              </a:ext>
            </a:extLst>
          </p:cNvPr>
          <p:cNvGraphicFramePr>
            <a:graphicFrameLocks noGrp="1"/>
          </p:cNvGraphicFramePr>
          <p:nvPr>
            <p:extLst>
              <p:ext uri="{D42A27DB-BD31-4B8C-83A1-F6EECF244321}">
                <p14:modId xmlns:p14="http://schemas.microsoft.com/office/powerpoint/2010/main" val="2384753630"/>
              </p:ext>
            </p:extLst>
          </p:nvPr>
        </p:nvGraphicFramePr>
        <p:xfrm>
          <a:off x="262887" y="1541144"/>
          <a:ext cx="8767082" cy="4302538"/>
        </p:xfrm>
        <a:graphic>
          <a:graphicData uri="http://schemas.openxmlformats.org/drawingml/2006/table">
            <a:tbl>
              <a:tblPr firstRow="1" bandRow="1">
                <a:tableStyleId>{5C22544A-7EE6-4342-B048-85BDC9FD1C3A}</a:tableStyleId>
              </a:tblPr>
              <a:tblGrid>
                <a:gridCol w="6197420">
                  <a:extLst>
                    <a:ext uri="{9D8B030D-6E8A-4147-A177-3AD203B41FA5}">
                      <a16:colId xmlns:a16="http://schemas.microsoft.com/office/drawing/2014/main" val="20000"/>
                    </a:ext>
                  </a:extLst>
                </a:gridCol>
                <a:gridCol w="1284831">
                  <a:extLst>
                    <a:ext uri="{9D8B030D-6E8A-4147-A177-3AD203B41FA5}">
                      <a16:colId xmlns:a16="http://schemas.microsoft.com/office/drawing/2014/main" val="20001"/>
                    </a:ext>
                  </a:extLst>
                </a:gridCol>
                <a:gridCol w="1284831">
                  <a:extLst>
                    <a:ext uri="{9D8B030D-6E8A-4147-A177-3AD203B41FA5}">
                      <a16:colId xmlns:a16="http://schemas.microsoft.com/office/drawing/2014/main" val="20002"/>
                    </a:ext>
                  </a:extLst>
                </a:gridCol>
              </a:tblGrid>
              <a:tr h="74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panose="02020603050405020304" pitchFamily="18" charset="0"/>
                          <a:cs typeface="Times" panose="02020603050405020304" pitchFamily="18" charset="0"/>
                        </a:rPr>
                        <a:t>Split Language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 Worries Most</a:t>
                      </a:r>
                      <a:endParaRPr lang="en-US" sz="1200"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Mean Concerning</a:t>
                      </a:r>
                    </a:p>
                    <a:p>
                      <a:pPr algn="ctr"/>
                      <a:r>
                        <a:rPr lang="en-US" sz="1400" dirty="0">
                          <a:solidFill>
                            <a:schemeClr val="bg1"/>
                          </a:solidFill>
                          <a:latin typeface="Times" panose="02020603050405020304" pitchFamily="18" charset="0"/>
                          <a:cs typeface="Times" panose="02020603050405020304" pitchFamily="18" charset="0"/>
                        </a:rPr>
                        <a:t>(5-1 scale)</a:t>
                      </a:r>
                      <a:endParaRPr lang="en-US"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extLst>
                  <a:ext uri="{0D108BD9-81ED-4DB2-BD59-A6C34878D82A}">
                    <a16:rowId xmlns:a16="http://schemas.microsoft.com/office/drawing/2014/main" val="1000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Minority communities are suffering from unjust policing</a:t>
                      </a:r>
                      <a:endParaRPr lang="en-US" sz="3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algn="ctr" defTabSz="914400" rtl="0" eaLnBrk="1" fontAlgn="t" latinLnBrk="0" hangingPunct="1"/>
                      <a:r>
                        <a:rPr lang="en-US" sz="3200" b="1" i="0" u="none" strike="noStrike" kern="1200" dirty="0">
                          <a:solidFill>
                            <a:schemeClr val="tx1"/>
                          </a:solidFill>
                          <a:effectLst/>
                          <a:latin typeface="Times New Roman" charset="0"/>
                          <a:ea typeface="Times New Roman" charset="0"/>
                          <a:cs typeface="Times New Roman"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i="0" u="none" strike="noStrike" kern="1200" dirty="0">
                          <a:solidFill>
                            <a:schemeClr val="tx1"/>
                          </a:solidFill>
                          <a:effectLst/>
                          <a:latin typeface="Times New Roman" charset="0"/>
                          <a:ea typeface="Times New Roman" charset="0"/>
                          <a:cs typeface="Times New Roman" charset="0"/>
                        </a:rPr>
                        <a:t>4.07</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2263842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Our police need major reform</a:t>
                      </a:r>
                      <a:endParaRPr lang="en-US" sz="3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15%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3.72</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FF1E5F20-AEED-6049-A06D-9906B2300FDF}"/>
              </a:ext>
            </a:extLst>
          </p:cNvPr>
          <p:cNvSpPr>
            <a:spLocks noGrp="1"/>
          </p:cNvSpPr>
          <p:nvPr>
            <p:ph type="title" idx="4294967295"/>
          </p:nvPr>
        </p:nvSpPr>
        <p:spPr>
          <a:xfrm>
            <a:off x="0" y="100013"/>
            <a:ext cx="9144000" cy="838200"/>
          </a:xfrm>
          <a:prstGeom prst="rect">
            <a:avLst/>
          </a:prstGeom>
        </p:spPr>
        <p:txBody>
          <a:bodyPr/>
          <a:lstStyle/>
          <a:p>
            <a:pPr algn="ctr"/>
            <a:r>
              <a:rPr lang="en-US" b="1" kern="1200" dirty="0">
                <a:solidFill>
                  <a:srgbClr val="000000"/>
                </a:solidFill>
                <a:latin typeface="Tahoma" panose="020B0604030504040204" pitchFamily="34" charset="0"/>
                <a:ea typeface="Tahoma" panose="020B0604030504040204" pitchFamily="34" charset="0"/>
                <a:cs typeface="Tahoma" panose="020B0604030504040204" pitchFamily="34" charset="0"/>
              </a:rPr>
              <a:t>Unjust Policing In Minority Communities Is A Bigger Concern Than Police Reform</a:t>
            </a:r>
          </a:p>
        </p:txBody>
      </p:sp>
    </p:spTree>
    <p:extLst>
      <p:ext uri="{BB962C8B-B14F-4D97-AF65-F5344CB8AC3E}">
        <p14:creationId xmlns:p14="http://schemas.microsoft.com/office/powerpoint/2010/main" val="166147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hands&#10;&#10;Description automatically generated with low confidence">
            <a:extLst>
              <a:ext uri="{FF2B5EF4-FFF2-40B4-BE49-F238E27FC236}">
                <a16:creationId xmlns:a16="http://schemas.microsoft.com/office/drawing/2014/main" id="{1DD89896-194A-4451-93DE-38FEC96D17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604"/>
          <a:stretch/>
        </p:blipFill>
        <p:spPr>
          <a:xfrm>
            <a:off x="-10636" y="0"/>
            <a:ext cx="9154635" cy="6858000"/>
          </a:xfrm>
          <a:prstGeom prst="rect">
            <a:avLst/>
          </a:prstGeom>
        </p:spPr>
      </p:pic>
      <p:sp>
        <p:nvSpPr>
          <p:cNvPr id="124930" name="Rectangle 2"/>
          <p:cNvSpPr>
            <a:spLocks noChangeArrowheads="1"/>
          </p:cNvSpPr>
          <p:nvPr/>
        </p:nvSpPr>
        <p:spPr bwMode="auto">
          <a:xfrm>
            <a:off x="361950" y="3640183"/>
            <a:ext cx="8385175" cy="1836692"/>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dirty="0">
                <a:solidFill>
                  <a:srgbClr val="000099"/>
                </a:solidFill>
                <a:latin typeface="Tahoma" pitchFamily="34" charset="0"/>
              </a:rPr>
              <a:t>Donors Want To Hear About Accomplishments, But Are Even More Focused On Diversity   </a:t>
            </a:r>
            <a:endParaRPr lang="en-US" sz="4000" dirty="0">
              <a:solidFill>
                <a:srgbClr val="FF0000"/>
              </a:solidFill>
              <a:latin typeface="Tahoma" pitchFamily="34" charset="0"/>
            </a:endParaRPr>
          </a:p>
        </p:txBody>
      </p:sp>
    </p:spTree>
    <p:extLst>
      <p:ext uri="{BB962C8B-B14F-4D97-AF65-F5344CB8AC3E}">
        <p14:creationId xmlns:p14="http://schemas.microsoft.com/office/powerpoint/2010/main" val="17744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title" idx="4294967295"/>
          </p:nvPr>
        </p:nvSpPr>
        <p:spPr>
          <a:xfrm>
            <a:off x="0" y="130175"/>
            <a:ext cx="9058940" cy="514350"/>
          </a:xfrm>
          <a:prstGeom prst="rect">
            <a:avLst/>
          </a:prstGeom>
        </p:spPr>
        <p:txBody>
          <a:bodyPr/>
          <a:lstStyle/>
          <a:p>
            <a:pPr algn="ctr"/>
            <a:r>
              <a:rPr lang="en-US" sz="3000" b="1" dirty="0">
                <a:latin typeface="Tahoma" pitchFamily="34" charset="0"/>
              </a:rPr>
              <a:t>Methodology</a:t>
            </a:r>
          </a:p>
        </p:txBody>
      </p:sp>
      <p:sp>
        <p:nvSpPr>
          <p:cNvPr id="77828" name="Rectangle 4"/>
          <p:cNvSpPr>
            <a:spLocks noChangeArrowheads="1"/>
          </p:cNvSpPr>
          <p:nvPr/>
        </p:nvSpPr>
        <p:spPr bwMode="auto">
          <a:xfrm>
            <a:off x="-1" y="767513"/>
            <a:ext cx="9239251"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2,047 Interviews With Mail And Online Donors To Progressive Organizations </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600 Direct Mail Donors Contacted By Cell, Landlines And Text-to-web </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1,447 Online Donors Via Internet Survey</a:t>
            </a:r>
          </a:p>
          <a:p>
            <a:pPr marL="742950" lvl="1" indent="-285750">
              <a:lnSpc>
                <a:spcPct val="90000"/>
              </a:lnSpc>
              <a:spcBef>
                <a:spcPct val="20000"/>
              </a:spcBef>
              <a:buFontTx/>
              <a:buChar char="•"/>
            </a:pPr>
            <a:endParaRPr lang="en-US" sz="2000" b="0" dirty="0">
              <a:latin typeface="+mj-lt"/>
              <a:ea typeface="Tahoma" panose="020B0604030504040204" pitchFamily="34" charset="0"/>
              <a:cs typeface="Tahoma" panose="020B0604030504040204" pitchFamily="34" charset="0"/>
            </a:endParaRPr>
          </a:p>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Combined Results Weighted To An Even Split Between Mail &amp; Online Donors</a:t>
            </a:r>
          </a:p>
          <a:p>
            <a:pPr marL="742950" lvl="1" indent="-285750">
              <a:lnSpc>
                <a:spcPct val="90000"/>
              </a:lnSpc>
              <a:spcBef>
                <a:spcPct val="20000"/>
              </a:spcBef>
              <a:buFontTx/>
              <a:buChar char="•"/>
            </a:pPr>
            <a:endParaRPr lang="en-US" sz="2000" b="0" dirty="0">
              <a:latin typeface="+mj-lt"/>
              <a:ea typeface="Tahoma" panose="020B0604030504040204" pitchFamily="34" charset="0"/>
              <a:cs typeface="Tahoma" panose="020B0604030504040204" pitchFamily="34" charset="0"/>
            </a:endParaRPr>
          </a:p>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Sample Included Sub-Universes Based On The Source Of  List:</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International Aid &amp; Relief Donors</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Civil Rights Issue Donors</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Environmental Issue Donors</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Women’s Issue Donors</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Political Committee Donors</a:t>
            </a:r>
          </a:p>
          <a:p>
            <a:pPr marL="742950" lvl="1" indent="-285750">
              <a:lnSpc>
                <a:spcPct val="90000"/>
              </a:lnSpc>
              <a:spcBef>
                <a:spcPct val="20000"/>
              </a:spcBef>
              <a:buFontTx/>
              <a:buChar char="•"/>
            </a:pPr>
            <a:endParaRPr lang="en-US" sz="2000" b="0" dirty="0">
              <a:latin typeface="+mj-lt"/>
              <a:ea typeface="Tahoma" panose="020B0604030504040204" pitchFamily="34" charset="0"/>
              <a:cs typeface="Tahoma" panose="020B0604030504040204" pitchFamily="34" charset="0"/>
            </a:endParaRPr>
          </a:p>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Interviews Conducted, February 8-14, 2021</a:t>
            </a:r>
          </a:p>
          <a:p>
            <a:pPr marL="742950" lvl="1" indent="-285750">
              <a:lnSpc>
                <a:spcPct val="90000"/>
              </a:lnSpc>
              <a:spcBef>
                <a:spcPct val="20000"/>
              </a:spcBef>
              <a:buFontTx/>
              <a:buChar char="•"/>
            </a:pPr>
            <a:endParaRPr lang="en-US" sz="2000" b="0" dirty="0">
              <a:latin typeface="+mj-lt"/>
              <a:ea typeface="Tahoma" panose="020B0604030504040204" pitchFamily="34" charset="0"/>
              <a:cs typeface="Tahoma" panose="020B0604030504040204" pitchFamily="34" charset="0"/>
            </a:endParaRPr>
          </a:p>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Margin Of Error: 4% For Direct Mail Donors; 2.6% For Online Donors;  Higher For Subgroups</a:t>
            </a:r>
          </a:p>
        </p:txBody>
      </p:sp>
    </p:spTree>
    <p:extLst>
      <p:ext uri="{BB962C8B-B14F-4D97-AF65-F5344CB8AC3E}">
        <p14:creationId xmlns:p14="http://schemas.microsoft.com/office/powerpoint/2010/main" val="2597453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extLst>
              <p:ext uri="{D42A27DB-BD31-4B8C-83A1-F6EECF244321}">
                <p14:modId xmlns:p14="http://schemas.microsoft.com/office/powerpoint/2010/main" val="3331299539"/>
              </p:ext>
            </p:extLst>
          </p:nvPr>
        </p:nvGraphicFramePr>
        <p:xfrm>
          <a:off x="4540100" y="2033403"/>
          <a:ext cx="4391300" cy="450114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37335" y="221949"/>
            <a:ext cx="8970385"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400" dirty="0">
                <a:solidFill>
                  <a:srgbClr val="000000"/>
                </a:solidFill>
                <a:latin typeface="Tahoma" pitchFamily="34" charset="0"/>
              </a:rPr>
              <a:t>Few Know A Great Deal About Where Their Money Goes, With Mail Donors Slightly More Informed </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2400" dirty="0">
                <a:solidFill>
                  <a:srgbClr val="000000"/>
                </a:solidFill>
                <a:latin typeface="Tahoma" pitchFamily="34" charset="0"/>
              </a:rPr>
              <a:t> </a:t>
            </a:r>
            <a:r>
              <a:rPr lang="en-US" sz="2000" b="0" dirty="0">
                <a:solidFill>
                  <a:srgbClr val="000000"/>
                </a:solidFill>
                <a:latin typeface="Tahoma" pitchFamily="34" charset="0"/>
              </a:rPr>
              <a:t>Similar To 2017 Over One In Four Say They Do Not Know Much About It</a:t>
            </a:r>
            <a:endParaRPr kumimoji="0" lang="en-US" sz="2000" b="0" i="0" u="none" strike="noStrike" kern="1200" cap="none" spc="0" normalizeH="0" baseline="0" noProof="0" dirty="0">
              <a:ln>
                <a:noFill/>
              </a:ln>
              <a:solidFill>
                <a:srgbClr val="000000"/>
              </a:solidFill>
              <a:effectLst/>
              <a:uLnTx/>
              <a:uFillTx/>
              <a:latin typeface="Tahoma" pitchFamily="34" charset="0"/>
              <a:ea typeface="+mj-ea"/>
              <a:cs typeface="+mj-cs"/>
            </a:endParaRPr>
          </a:p>
        </p:txBody>
      </p:sp>
      <p:graphicFrame>
        <p:nvGraphicFramePr>
          <p:cNvPr id="24" name="Object 2"/>
          <p:cNvGraphicFramePr>
            <a:graphicFrameLocks/>
          </p:cNvGraphicFramePr>
          <p:nvPr>
            <p:extLst>
              <p:ext uri="{D42A27DB-BD31-4B8C-83A1-F6EECF244321}">
                <p14:modId xmlns:p14="http://schemas.microsoft.com/office/powerpoint/2010/main" val="2969303996"/>
              </p:ext>
            </p:extLst>
          </p:nvPr>
        </p:nvGraphicFramePr>
        <p:xfrm>
          <a:off x="212600" y="2019772"/>
          <a:ext cx="4391300"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479514" y="5265169"/>
            <a:ext cx="1341085"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Great Deal</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1930014" y="5324154"/>
            <a:ext cx="1177861" cy="738664"/>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Times New Roman" pitchFamily="18" charset="0"/>
              </a:rPr>
              <a:t>Not Much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Times New Roman" pitchFamily="18" charset="0"/>
              </a:rPr>
              <a:t> At All</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6249165" y="5557556"/>
            <a:ext cx="1255553" cy="430887"/>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FFFFFF"/>
                </a:solidFill>
                <a:latin typeface="Times New Roman" pitchFamily="18" charset="0"/>
              </a:rPr>
              <a:t>20</a:t>
            </a:r>
            <a:r>
              <a:rPr kumimoji="0" lang="en-US" sz="11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FFFFFF"/>
                </a:solidFill>
                <a:latin typeface="Times New Roman" pitchFamily="18" charset="0"/>
              </a:rPr>
              <a:t>Not Much At All</a:t>
            </a:r>
            <a:endParaRPr kumimoji="0" lang="en-US" sz="11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906052" y="5324154"/>
            <a:ext cx="1171986"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15</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Great Deal</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971472" y="1098562"/>
            <a:ext cx="7137255" cy="750205"/>
          </a:xfrm>
          <a:prstGeom prst="rect">
            <a:avLst/>
          </a:prstGeom>
          <a:noFill/>
          <a:ln w="9525">
            <a:solidFill>
              <a:schemeClr val="tx1"/>
            </a:solidFill>
            <a:miter lim="800000"/>
            <a:headEnd/>
            <a:tailEnd/>
          </a:ln>
        </p:spPr>
        <p:txBody>
          <a:bodyPr wrap="square">
            <a:spAutoFit/>
          </a:bodyPr>
          <a:lstStyle/>
          <a:p>
            <a:pPr algn="ctr" fontAlgn="base">
              <a:lnSpc>
                <a:spcPct val="95000"/>
              </a:lnSpc>
              <a:spcBef>
                <a:spcPct val="0"/>
              </a:spcBef>
              <a:spcAft>
                <a:spcPct val="0"/>
              </a:spcAft>
            </a:pPr>
            <a:r>
              <a:rPr lang="en-US" sz="1500" b="0" i="1" dirty="0">
                <a:solidFill>
                  <a:srgbClr val="000000"/>
                </a:solidFill>
                <a:latin typeface="Times New Roman" pitchFamily="18" charset="0"/>
              </a:rPr>
              <a:t>When you think about the money you contribute to progressive organizations, do you feel as though you know a great deal about where your money goes, something about where your money goes, not too much, or not much at all about where your money goes?</a:t>
            </a:r>
            <a:endParaRPr lang="en-US" sz="1500" b="0" i="1" dirty="0">
              <a:solidFill>
                <a:srgbClr val="FF0000"/>
              </a:solidFill>
              <a:latin typeface="Times New Roman" pitchFamily="18" charset="0"/>
            </a:endParaRPr>
          </a:p>
        </p:txBody>
      </p:sp>
      <p:cxnSp>
        <p:nvCxnSpPr>
          <p:cNvPr id="4" name="Straight Connector 3">
            <a:extLst>
              <a:ext uri="{FF2B5EF4-FFF2-40B4-BE49-F238E27FC236}">
                <a16:creationId xmlns:a16="http://schemas.microsoft.com/office/drawing/2014/main" id="{639BFAFE-A7A3-425D-A546-824BE15D6FDE}"/>
              </a:ext>
            </a:extLst>
          </p:cNvPr>
          <p:cNvCxnSpPr/>
          <p:nvPr/>
        </p:nvCxnSpPr>
        <p:spPr bwMode="auto">
          <a:xfrm>
            <a:off x="4690984" y="2522572"/>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822864" y="1994626"/>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3" name="Text Box 30">
            <a:extLst>
              <a:ext uri="{FF2B5EF4-FFF2-40B4-BE49-F238E27FC236}">
                <a16:creationId xmlns:a16="http://schemas.microsoft.com/office/drawing/2014/main" id="{A83E327B-9752-4A7D-BE93-7EBB3DCE5040}"/>
              </a:ext>
            </a:extLst>
          </p:cNvPr>
          <p:cNvSpPr txBox="1">
            <a:spLocks noChangeArrowheads="1"/>
          </p:cNvSpPr>
          <p:nvPr/>
        </p:nvSpPr>
        <p:spPr bwMode="auto">
          <a:xfrm>
            <a:off x="5150364" y="1994626"/>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25" name="TextBox 1">
            <a:extLst>
              <a:ext uri="{FF2B5EF4-FFF2-40B4-BE49-F238E27FC236}">
                <a16:creationId xmlns:a16="http://schemas.microsoft.com/office/drawing/2014/main" id="{5BC4AFB9-E650-E547-8B49-353BA09D629E}"/>
              </a:ext>
            </a:extLst>
          </p:cNvPr>
          <p:cNvSpPr txBox="1"/>
          <p:nvPr/>
        </p:nvSpPr>
        <p:spPr>
          <a:xfrm>
            <a:off x="1930014" y="4067261"/>
            <a:ext cx="1231150" cy="341859"/>
          </a:xfrm>
          <a:prstGeom prst="rect">
            <a:avLst/>
          </a:prstGeom>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2017: </a:t>
            </a:r>
            <a:r>
              <a:rPr lang="en-US" sz="1600" dirty="0"/>
              <a:t>21</a:t>
            </a:r>
            <a:r>
              <a:rPr lang="en-US" sz="1600" b="1" dirty="0"/>
              <a:t>%</a:t>
            </a:r>
          </a:p>
        </p:txBody>
      </p:sp>
      <p:sp>
        <p:nvSpPr>
          <p:cNvPr id="27" name="TextBox 1">
            <a:extLst>
              <a:ext uri="{FF2B5EF4-FFF2-40B4-BE49-F238E27FC236}">
                <a16:creationId xmlns:a16="http://schemas.microsoft.com/office/drawing/2014/main" id="{C23BCD72-B78E-314D-9F16-5407A8D9738B}"/>
              </a:ext>
            </a:extLst>
          </p:cNvPr>
          <p:cNvSpPr txBox="1"/>
          <p:nvPr/>
        </p:nvSpPr>
        <p:spPr>
          <a:xfrm>
            <a:off x="6273568" y="3969254"/>
            <a:ext cx="1136918" cy="341859"/>
          </a:xfrm>
          <a:prstGeom prst="rect">
            <a:avLst/>
          </a:prstGeom>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2017: 31%</a:t>
            </a:r>
          </a:p>
        </p:txBody>
      </p:sp>
    </p:spTree>
    <p:extLst>
      <p:ext uri="{BB962C8B-B14F-4D97-AF65-F5344CB8AC3E}">
        <p14:creationId xmlns:p14="http://schemas.microsoft.com/office/powerpoint/2010/main" val="245606920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6"/>
          <p:cNvGraphicFramePr>
            <a:graphicFrameLocks/>
          </p:cNvGraphicFramePr>
          <p:nvPr/>
        </p:nvGraphicFramePr>
        <p:xfrm>
          <a:off x="2330434" y="1364116"/>
          <a:ext cx="6557698" cy="5571041"/>
        </p:xfrm>
        <a:graphic>
          <a:graphicData uri="http://schemas.openxmlformats.org/drawingml/2006/chart">
            <c:chart xmlns:c="http://schemas.openxmlformats.org/drawingml/2006/chart" xmlns:r="http://schemas.openxmlformats.org/officeDocument/2006/relationships" r:id="rId3"/>
          </a:graphicData>
        </a:graphic>
      </p:graphicFrame>
      <p:sp>
        <p:nvSpPr>
          <p:cNvPr id="59" name="Rectangle 4"/>
          <p:cNvSpPr>
            <a:spLocks noChangeArrowheads="1"/>
          </p:cNvSpPr>
          <p:nvPr/>
        </p:nvSpPr>
        <p:spPr bwMode="auto">
          <a:xfrm>
            <a:off x="28114" y="11840"/>
            <a:ext cx="9144000" cy="862544"/>
          </a:xfrm>
          <a:prstGeom prst="rect">
            <a:avLst/>
          </a:prstGeom>
          <a:noFill/>
          <a:ln>
            <a:noFill/>
          </a:ln>
        </p:spPr>
        <p:txBody>
          <a:bodyPr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Donors Want To Hear About Diversity, As Well As Accomplishments &amp; Spending</a:t>
            </a:r>
            <a:endParaRPr kumimoji="0" lang="en-US" sz="3200" b="1"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0" name="Text Box 10"/>
          <p:cNvSpPr txBox="1">
            <a:spLocks noChangeArrowheads="1"/>
          </p:cNvSpPr>
          <p:nvPr/>
        </p:nvSpPr>
        <p:spPr bwMode="auto">
          <a:xfrm>
            <a:off x="586602" y="901816"/>
            <a:ext cx="8301530"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Times New Roman" pitchFamily="18" charset="0"/>
                <a:ea typeface="+mn-ea"/>
                <a:cs typeface="+mn-cs"/>
              </a:rPr>
              <a:t>How important is it for progressive or political organizations to do each?</a:t>
            </a:r>
          </a:p>
        </p:txBody>
      </p:sp>
      <p:sp>
        <p:nvSpPr>
          <p:cNvPr id="25" name="TextBox 24">
            <a:extLst>
              <a:ext uri="{FF2B5EF4-FFF2-40B4-BE49-F238E27FC236}">
                <a16:creationId xmlns:a16="http://schemas.microsoft.com/office/drawing/2014/main" id="{788BCB28-7514-A046-8280-06F5977D185B}"/>
              </a:ext>
            </a:extLst>
          </p:cNvPr>
          <p:cNvSpPr txBox="1"/>
          <p:nvPr/>
        </p:nvSpPr>
        <p:spPr>
          <a:xfrm>
            <a:off x="-278860" y="1608182"/>
            <a:ext cx="2711667" cy="584775"/>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Show a commitment to diversity and inclusiveness</a:t>
            </a:r>
            <a:endParaRPr lang="en-US" sz="16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3A1C220-7DC5-0D49-AB3D-B2C64BCF5478}"/>
              </a:ext>
            </a:extLst>
          </p:cNvPr>
          <p:cNvSpPr txBox="1"/>
          <p:nvPr/>
        </p:nvSpPr>
        <p:spPr>
          <a:xfrm>
            <a:off x="400322" y="2576540"/>
            <a:ext cx="2016463" cy="584775"/>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Show specific accomplishments</a:t>
            </a:r>
            <a:endParaRPr lang="en-US" sz="16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EB110821-2B76-AE4A-9EEE-703251B5B2D6}"/>
              </a:ext>
            </a:extLst>
          </p:cNvPr>
          <p:cNvSpPr txBox="1"/>
          <p:nvPr/>
        </p:nvSpPr>
        <p:spPr>
          <a:xfrm>
            <a:off x="28114" y="4503678"/>
            <a:ext cx="2404693"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Provide news and updates on the cause</a:t>
            </a:r>
          </a:p>
        </p:txBody>
      </p:sp>
      <p:sp>
        <p:nvSpPr>
          <p:cNvPr id="3" name="TextBox 2">
            <a:extLst>
              <a:ext uri="{FF2B5EF4-FFF2-40B4-BE49-F238E27FC236}">
                <a16:creationId xmlns:a16="http://schemas.microsoft.com/office/drawing/2014/main" id="{97C8F3FF-AB68-4DC8-A90C-A3544CDC03BA}"/>
              </a:ext>
            </a:extLst>
          </p:cNvPr>
          <p:cNvSpPr txBox="1"/>
          <p:nvPr/>
        </p:nvSpPr>
        <p:spPr>
          <a:xfrm>
            <a:off x="181233" y="5438582"/>
            <a:ext cx="2207401" cy="830997"/>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Use Twitter/social media engage activists and promote cause</a:t>
            </a:r>
            <a:endParaRPr lang="en-US" sz="16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FAC484-E2E0-4553-914A-3F69652B39FE}"/>
              </a:ext>
            </a:extLst>
          </p:cNvPr>
          <p:cNvSpPr txBox="1"/>
          <p:nvPr/>
        </p:nvSpPr>
        <p:spPr>
          <a:xfrm>
            <a:off x="-313802" y="3438836"/>
            <a:ext cx="2702436"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Explain exactly how your money is being spent</a:t>
            </a:r>
          </a:p>
        </p:txBody>
      </p:sp>
      <p:graphicFrame>
        <p:nvGraphicFramePr>
          <p:cNvPr id="11" name="Group 5">
            <a:extLst>
              <a:ext uri="{FF2B5EF4-FFF2-40B4-BE49-F238E27FC236}">
                <a16:creationId xmlns:a16="http://schemas.microsoft.com/office/drawing/2014/main" id="{9CCA5D7A-C138-4034-A6F2-8F001B8F7F88}"/>
              </a:ext>
            </a:extLst>
          </p:cNvPr>
          <p:cNvGraphicFramePr>
            <a:graphicFrameLocks/>
          </p:cNvGraphicFramePr>
          <p:nvPr/>
        </p:nvGraphicFramePr>
        <p:xfrm>
          <a:off x="8217089" y="1392086"/>
          <a:ext cx="853440" cy="4908755"/>
        </p:xfrm>
        <a:graphic>
          <a:graphicData uri="http://schemas.openxmlformats.org/drawingml/2006/table">
            <a:tbl>
              <a:tblPr firstCol="1">
                <a:tableStyleId>{2D5ABB26-0587-4C30-8999-92F81FD0307C}</a:tableStyleId>
              </a:tblPr>
              <a:tblGrid>
                <a:gridCol w="853440">
                  <a:extLst>
                    <a:ext uri="{9D8B030D-6E8A-4147-A177-3AD203B41FA5}">
                      <a16:colId xmlns:a16="http://schemas.microsoft.com/office/drawing/2014/main" val="20001"/>
                    </a:ext>
                  </a:extLst>
                </a:gridCol>
              </a:tblGrid>
              <a:tr h="981751">
                <a:tc>
                  <a:txBody>
                    <a:bodyPr/>
                    <a:lstStyle/>
                    <a:p>
                      <a:pPr algn="ctr" fontAlgn="b"/>
                      <a:r>
                        <a:rPr lang="en-US" sz="2000" b="1" i="0" u="none" strike="noStrike" dirty="0">
                          <a:solidFill>
                            <a:srgbClr val="000000"/>
                          </a:solidFill>
                          <a:effectLst/>
                          <a:latin typeface="Times New Roman" panose="02020603050405020304" pitchFamily="18" charset="0"/>
                          <a:cs typeface="Times New Roman" panose="02020603050405020304" pitchFamily="18" charset="0"/>
                        </a:rPr>
                        <a:t>3.12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81751">
                <a:tc>
                  <a:txBody>
                    <a:bodyPr/>
                    <a:lstStyle/>
                    <a:p>
                      <a:pPr algn="ctr" fontAlgn="b"/>
                      <a:r>
                        <a:rPr lang="en-US" sz="2000" b="1" i="0" u="none" strike="noStrike" dirty="0">
                          <a:solidFill>
                            <a:srgbClr val="000000"/>
                          </a:solidFill>
                          <a:effectLst/>
                          <a:latin typeface="Times New Roman" panose="02020603050405020304" pitchFamily="18" charset="0"/>
                          <a:cs typeface="Times New Roman" panose="02020603050405020304" pitchFamily="18" charset="0"/>
                        </a:rPr>
                        <a:t>3.08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8578961"/>
                  </a:ext>
                </a:extLst>
              </a:tr>
              <a:tr h="981751">
                <a:tc>
                  <a:txBody>
                    <a:bodyPr/>
                    <a:lstStyle/>
                    <a:p>
                      <a:pPr algn="ctr" fontAlgn="b"/>
                      <a:r>
                        <a:rPr lang="en-US" sz="2000" b="1" i="0" u="none" strike="noStrike" dirty="0">
                          <a:solidFill>
                            <a:srgbClr val="000000"/>
                          </a:solidFill>
                          <a:effectLst/>
                          <a:latin typeface="Times New Roman" panose="02020603050405020304" pitchFamily="18" charset="0"/>
                          <a:cs typeface="Times New Roman" panose="02020603050405020304" pitchFamily="18" charset="0"/>
                        </a:rPr>
                        <a:t>3.03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250465"/>
                  </a:ext>
                </a:extLst>
              </a:tr>
              <a:tr h="9817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rgbClr val="000000"/>
                          </a:solidFill>
                          <a:effectLst/>
                          <a:latin typeface="Times New Roman" panose="02020603050405020304" pitchFamily="18" charset="0"/>
                          <a:cs typeface="Times New Roman" panose="02020603050405020304" pitchFamily="18" charset="0"/>
                        </a:rPr>
                        <a:t>2.87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1575283"/>
                  </a:ext>
                </a:extLst>
              </a:tr>
              <a:tr h="981751">
                <a:tc>
                  <a:txBody>
                    <a:bodyPr/>
                    <a:lstStyle/>
                    <a:p>
                      <a:pPr algn="ctr" fontAlgn="b"/>
                      <a:r>
                        <a:rPr lang="en-US" sz="2000" b="1" i="0" u="none" strike="noStrike" dirty="0">
                          <a:solidFill>
                            <a:srgbClr val="000000"/>
                          </a:solidFill>
                          <a:effectLst/>
                          <a:latin typeface="Times New Roman" panose="02020603050405020304" pitchFamily="18" charset="0"/>
                          <a:cs typeface="Times New Roman" panose="02020603050405020304" pitchFamily="18" charset="0"/>
                        </a:rPr>
                        <a:t>1.98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136987"/>
                  </a:ext>
                </a:extLst>
              </a:tr>
            </a:tbl>
          </a:graphicData>
        </a:graphic>
      </p:graphicFrame>
      <p:sp>
        <p:nvSpPr>
          <p:cNvPr id="12" name="TextBox 11">
            <a:extLst>
              <a:ext uri="{FF2B5EF4-FFF2-40B4-BE49-F238E27FC236}">
                <a16:creationId xmlns:a16="http://schemas.microsoft.com/office/drawing/2014/main" id="{3C83D050-D02E-4D94-8274-CD3C94E55357}"/>
              </a:ext>
            </a:extLst>
          </p:cNvPr>
          <p:cNvSpPr txBox="1"/>
          <p:nvPr/>
        </p:nvSpPr>
        <p:spPr>
          <a:xfrm>
            <a:off x="8351512" y="1023407"/>
            <a:ext cx="719017" cy="584775"/>
          </a:xfrm>
          <a:prstGeom prst="rect">
            <a:avLst/>
          </a:prstGeom>
          <a:noFill/>
        </p:spPr>
        <p:txBody>
          <a:bodyPr wrap="square" rtlCol="0">
            <a:spAutoFit/>
          </a:bodyPr>
          <a:lstStyle/>
          <a:p>
            <a:r>
              <a:rPr lang="en-US" sz="1600" b="0" i="1" dirty="0">
                <a:latin typeface="Times New Roman" panose="02020603050405020304" pitchFamily="18" charset="0"/>
                <a:cs typeface="Times New Roman" panose="02020603050405020304" pitchFamily="18" charset="0"/>
              </a:rPr>
              <a:t>Mean Score</a:t>
            </a:r>
          </a:p>
        </p:txBody>
      </p:sp>
      <p:sp>
        <p:nvSpPr>
          <p:cNvPr id="13" name="TextBox 12">
            <a:extLst>
              <a:ext uri="{FF2B5EF4-FFF2-40B4-BE49-F238E27FC236}">
                <a16:creationId xmlns:a16="http://schemas.microsoft.com/office/drawing/2014/main" id="{1D01CF3A-EE4D-8E4B-A0A8-FB7B5E9EEEEC}"/>
              </a:ext>
            </a:extLst>
          </p:cNvPr>
          <p:cNvSpPr txBox="1"/>
          <p:nvPr/>
        </p:nvSpPr>
        <p:spPr>
          <a:xfrm>
            <a:off x="2357584" y="1214202"/>
            <a:ext cx="5677108" cy="338554"/>
          </a:xfrm>
          <a:prstGeom prst="rect">
            <a:avLst/>
          </a:prstGeom>
          <a:noFill/>
        </p:spPr>
        <p:txBody>
          <a:bodyPr wrap="square" rtlCol="0">
            <a:spAutoFit/>
          </a:bodyPr>
          <a:lstStyle/>
          <a:p>
            <a:r>
              <a:rPr lang="en-US" sz="1600" b="0" i="1" dirty="0">
                <a:latin typeface="Times New Roman" panose="02020603050405020304" pitchFamily="18" charset="0"/>
                <a:cs typeface="Times New Roman" panose="02020603050405020304" pitchFamily="18" charset="0"/>
              </a:rPr>
              <a:t>% absolutely essential (dark green), very important (light green)</a:t>
            </a:r>
          </a:p>
        </p:txBody>
      </p:sp>
    </p:spTree>
    <p:extLst>
      <p:ext uri="{BB962C8B-B14F-4D97-AF65-F5344CB8AC3E}">
        <p14:creationId xmlns:p14="http://schemas.microsoft.com/office/powerpoint/2010/main" val="2941172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Group 174">
            <a:extLst>
              <a:ext uri="{FF2B5EF4-FFF2-40B4-BE49-F238E27FC236}">
                <a16:creationId xmlns:a16="http://schemas.microsoft.com/office/drawing/2014/main" id="{4BD3BF3A-562D-44A2-8302-70D2EE53BDA0}"/>
              </a:ext>
            </a:extLst>
          </p:cNvPr>
          <p:cNvGraphicFramePr>
            <a:graphicFrameLocks noGrp="1"/>
          </p:cNvGraphicFramePr>
          <p:nvPr>
            <p:extLst>
              <p:ext uri="{D42A27DB-BD31-4B8C-83A1-F6EECF244321}">
                <p14:modId xmlns:p14="http://schemas.microsoft.com/office/powerpoint/2010/main" val="2778346937"/>
              </p:ext>
            </p:extLst>
          </p:nvPr>
        </p:nvGraphicFramePr>
        <p:xfrm>
          <a:off x="198160" y="1823404"/>
          <a:ext cx="8734890" cy="4455774"/>
        </p:xfrm>
        <a:graphic>
          <a:graphicData uri="http://schemas.openxmlformats.org/drawingml/2006/table">
            <a:tbl>
              <a:tblPr/>
              <a:tblGrid>
                <a:gridCol w="3466011">
                  <a:extLst>
                    <a:ext uri="{9D8B030D-6E8A-4147-A177-3AD203B41FA5}">
                      <a16:colId xmlns:a16="http://schemas.microsoft.com/office/drawing/2014/main" val="20000"/>
                    </a:ext>
                  </a:extLst>
                </a:gridCol>
                <a:gridCol w="752697">
                  <a:extLst>
                    <a:ext uri="{9D8B030D-6E8A-4147-A177-3AD203B41FA5}">
                      <a16:colId xmlns:a16="http://schemas.microsoft.com/office/drawing/2014/main" val="2449609022"/>
                    </a:ext>
                  </a:extLst>
                </a:gridCol>
                <a:gridCol w="752697">
                  <a:extLst>
                    <a:ext uri="{9D8B030D-6E8A-4147-A177-3AD203B41FA5}">
                      <a16:colId xmlns:a16="http://schemas.microsoft.com/office/drawing/2014/main" val="1723727708"/>
                    </a:ext>
                  </a:extLst>
                </a:gridCol>
                <a:gridCol w="752697">
                  <a:extLst>
                    <a:ext uri="{9D8B030D-6E8A-4147-A177-3AD203B41FA5}">
                      <a16:colId xmlns:a16="http://schemas.microsoft.com/office/drawing/2014/main" val="20001"/>
                    </a:ext>
                  </a:extLst>
                </a:gridCol>
                <a:gridCol w="752697">
                  <a:extLst>
                    <a:ext uri="{9D8B030D-6E8A-4147-A177-3AD203B41FA5}">
                      <a16:colId xmlns:a16="http://schemas.microsoft.com/office/drawing/2014/main" val="20002"/>
                    </a:ext>
                  </a:extLst>
                </a:gridCol>
                <a:gridCol w="752697">
                  <a:extLst>
                    <a:ext uri="{9D8B030D-6E8A-4147-A177-3AD203B41FA5}">
                      <a16:colId xmlns:a16="http://schemas.microsoft.com/office/drawing/2014/main" val="3059344181"/>
                    </a:ext>
                  </a:extLst>
                </a:gridCol>
                <a:gridCol w="752697">
                  <a:extLst>
                    <a:ext uri="{9D8B030D-6E8A-4147-A177-3AD203B41FA5}">
                      <a16:colId xmlns:a16="http://schemas.microsoft.com/office/drawing/2014/main" val="11626666"/>
                    </a:ext>
                  </a:extLst>
                </a:gridCol>
                <a:gridCol w="752697">
                  <a:extLst>
                    <a:ext uri="{9D8B030D-6E8A-4147-A177-3AD203B41FA5}">
                      <a16:colId xmlns:a16="http://schemas.microsoft.com/office/drawing/2014/main" val="1724018199"/>
                    </a:ext>
                  </a:extLst>
                </a:gridCol>
              </a:tblGrid>
              <a:tr h="754994">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900" b="0" i="1" u="none" strike="noStrike" kern="1200" cap="none" spc="0" normalizeH="0" baseline="0" noProof="0" dirty="0">
                          <a:ln>
                            <a:noFill/>
                          </a:ln>
                          <a:solidFill>
                            <a:srgbClr val="000000"/>
                          </a:solidFill>
                          <a:effectLst/>
                          <a:uLnTx/>
                          <a:uFillTx/>
                          <a:latin typeface="Times New Roman" pitchFamily="18" charset="0"/>
                          <a:ea typeface="+mn-ea"/>
                          <a:cs typeface="+mn-cs"/>
                        </a:rPr>
                        <a:t> By % Absolutely Essential</a:t>
                      </a:r>
                    </a:p>
                  </a:txBody>
                  <a:tcPr marL="45720" marR="45720" marT="9144" marB="9144"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Mail Donors</a:t>
                      </a:r>
                    </a:p>
                  </a:txBody>
                  <a:tcPr marL="45720" marR="45720" marT="9144" marB="9144" anchor="ct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Online Donors</a:t>
                      </a:r>
                    </a:p>
                  </a:txBody>
                  <a:tcPr marL="45720" marR="45720" marT="9144" marB="9144" anchor="ct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&lt;$100</a:t>
                      </a:r>
                    </a:p>
                  </a:txBody>
                  <a:tcPr marL="45720" marR="45720" marT="9144" marB="9144" anchor="ct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$100-$250</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$250-$500</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$500-$1000</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&gt;$1000</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94309">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2000" b="1" i="0" u="none" strike="noStrike" cap="none" normalizeH="0" baseline="0" dirty="0">
                          <a:ln>
                            <a:noFill/>
                          </a:ln>
                          <a:solidFill>
                            <a:srgbClr val="000000"/>
                          </a:solidFill>
                          <a:effectLst/>
                          <a:latin typeface="+mj-lt"/>
                          <a:cs typeface="Times" panose="02020603050405020304" pitchFamily="18" charset="0"/>
                        </a:rPr>
                        <a:t>Commit to diversity &amp; inclusion</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37%</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41%</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66898804"/>
                  </a:ext>
                </a:extLst>
              </a:tr>
              <a:tr h="694309">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2000" b="1" i="0" u="none" strike="noStrike" cap="none" normalizeH="0" baseline="0" dirty="0">
                          <a:ln>
                            <a:noFill/>
                          </a:ln>
                          <a:solidFill>
                            <a:srgbClr val="000000"/>
                          </a:solidFill>
                          <a:effectLst/>
                          <a:latin typeface="+mj-lt"/>
                          <a:cs typeface="Times" panose="02020603050405020304" pitchFamily="18" charset="0"/>
                        </a:rPr>
                        <a:t>Show specific accomplishments</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30%</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30%</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694309">
                <a:tc>
                  <a:txBody>
                    <a:bodyPr/>
                    <a:lstStyle/>
                    <a:p>
                      <a:pPr algn="l"/>
                      <a:r>
                        <a:rPr lang="en-US" sz="2000" b="1" dirty="0">
                          <a:latin typeface="+mj-lt"/>
                          <a:cs typeface="Times New Roman" panose="02020603050405020304" pitchFamily="18" charset="0"/>
                        </a:rPr>
                        <a:t>Explain how your money is being spent</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33%</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42%</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694309">
                <a:tc>
                  <a:txBody>
                    <a:bodyPr/>
                    <a:lstStyle/>
                    <a:p>
                      <a:pPr algn="l"/>
                      <a:r>
                        <a:rPr lang="en-US" sz="2000" b="1" dirty="0">
                          <a:latin typeface="+mj-lt"/>
                          <a:cs typeface="Times New Roman" panose="02020603050405020304" pitchFamily="18" charset="0"/>
                        </a:rPr>
                        <a:t>Provide news/updates on the cause</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27%</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23%</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28%</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69430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mn-ea"/>
                          <a:cs typeface="Times New Roman" panose="02020603050405020304" pitchFamily="18" charset="0"/>
                        </a:rPr>
                        <a:t>Use Twitter/social media to engage activists and promote cause</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11%</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11%</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4" name="Rectangle 2">
            <a:extLst>
              <a:ext uri="{FF2B5EF4-FFF2-40B4-BE49-F238E27FC236}">
                <a16:creationId xmlns:a16="http://schemas.microsoft.com/office/drawing/2014/main" id="{BC3BE720-648B-4633-807C-A8D9C61488AE}"/>
              </a:ext>
            </a:extLst>
          </p:cNvPr>
          <p:cNvSpPr txBox="1">
            <a:spLocks noChangeArrowheads="1"/>
          </p:cNvSpPr>
          <p:nvPr/>
        </p:nvSpPr>
        <p:spPr>
          <a:xfrm>
            <a:off x="80412" y="238213"/>
            <a:ext cx="8970385"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Explaining How Money Is Being Spent </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Is More Important To Smaller Donors</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1900" b="0" dirty="0">
                <a:solidFill>
                  <a:srgbClr val="000000"/>
                </a:solidFill>
                <a:latin typeface="Tahoma" pitchFamily="34" charset="0"/>
              </a:rPr>
              <a:t>Diversity Is At The Top Across Other Giving Levels and Both Mail &amp; Online Donors</a:t>
            </a:r>
          </a:p>
        </p:txBody>
      </p:sp>
      <p:sp>
        <p:nvSpPr>
          <p:cNvPr id="6" name="Text Box 10">
            <a:extLst>
              <a:ext uri="{FF2B5EF4-FFF2-40B4-BE49-F238E27FC236}">
                <a16:creationId xmlns:a16="http://schemas.microsoft.com/office/drawing/2014/main" id="{B00F770E-50B0-6C4D-8097-DA962798FE60}"/>
              </a:ext>
            </a:extLst>
          </p:cNvPr>
          <p:cNvSpPr txBox="1">
            <a:spLocks noChangeArrowheads="1"/>
          </p:cNvSpPr>
          <p:nvPr/>
        </p:nvSpPr>
        <p:spPr bwMode="auto">
          <a:xfrm>
            <a:off x="1394372" y="1241250"/>
            <a:ext cx="6617514" cy="338554"/>
          </a:xfrm>
          <a:prstGeom prst="rect">
            <a:avLst/>
          </a:prstGeom>
          <a:noFill/>
          <a:ln w="9525">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Times New Roman" pitchFamily="18" charset="0"/>
                <a:ea typeface="+mn-ea"/>
                <a:cs typeface="+mn-cs"/>
              </a:rPr>
              <a:t>How important is it for progressive or political organizations to ____?</a:t>
            </a:r>
          </a:p>
        </p:txBody>
      </p:sp>
    </p:spTree>
    <p:extLst>
      <p:ext uri="{BB962C8B-B14F-4D97-AF65-F5344CB8AC3E}">
        <p14:creationId xmlns:p14="http://schemas.microsoft.com/office/powerpoint/2010/main" val="1343293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dden scenes on campus: The Simmons mailroom – The Simmons Voice">
            <a:extLst>
              <a:ext uri="{FF2B5EF4-FFF2-40B4-BE49-F238E27FC236}">
                <a16:creationId xmlns:a16="http://schemas.microsoft.com/office/drawing/2014/main" id="{965A29B8-46ED-420B-9BF8-0ABD86F5B0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70" y="313509"/>
            <a:ext cx="3369592" cy="3439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ptop Screen Email HD Stock Images | Shutterstock">
            <a:extLst>
              <a:ext uri="{FF2B5EF4-FFF2-40B4-BE49-F238E27FC236}">
                <a16:creationId xmlns:a16="http://schemas.microsoft.com/office/drawing/2014/main" id="{5324D8BF-9CAE-43C5-A040-BC70FB347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262" y="1037909"/>
            <a:ext cx="4021184" cy="2480354"/>
          </a:xfrm>
          <a:prstGeom prst="rect">
            <a:avLst/>
          </a:prstGeom>
          <a:noFill/>
          <a:extLst>
            <a:ext uri="{909E8E84-426E-40DD-AFC4-6F175D3DCCD1}">
              <a14:hiddenFill xmlns:a14="http://schemas.microsoft.com/office/drawing/2010/main">
                <a:solidFill>
                  <a:srgbClr val="FFFFFF"/>
                </a:solidFill>
              </a14:hiddenFill>
            </a:ext>
          </a:extLst>
        </p:spPr>
      </p:pic>
      <p:sp>
        <p:nvSpPr>
          <p:cNvPr id="124930" name="Rectangle 2"/>
          <p:cNvSpPr>
            <a:spLocks noChangeArrowheads="1"/>
          </p:cNvSpPr>
          <p:nvPr/>
        </p:nvSpPr>
        <p:spPr bwMode="auto">
          <a:xfrm>
            <a:off x="200025" y="4265022"/>
            <a:ext cx="8822055" cy="1414201"/>
          </a:xfrm>
          <a:prstGeom prst="rect">
            <a:avLst/>
          </a:prstGeom>
          <a:solidFill>
            <a:schemeClr val="bg1"/>
          </a:solidFill>
          <a:ln w="508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dirty="0">
                <a:solidFill>
                  <a:srgbClr val="000099"/>
                </a:solidFill>
                <a:latin typeface="Tahoma" pitchFamily="34" charset="0"/>
              </a:rPr>
              <a:t>Donors Still Pick Their Lanes: </a:t>
            </a:r>
          </a:p>
          <a:p>
            <a:pPr algn="ctr"/>
            <a:r>
              <a:rPr lang="en-US" sz="4000" dirty="0">
                <a:solidFill>
                  <a:srgbClr val="000099"/>
                </a:solidFill>
                <a:latin typeface="Tahoma" pitchFamily="34" charset="0"/>
              </a:rPr>
              <a:t>Online &amp; Mail Donors Have Different Channel Preferences </a:t>
            </a:r>
          </a:p>
        </p:txBody>
      </p:sp>
      <p:sp>
        <p:nvSpPr>
          <p:cNvPr id="2" name="Rectangle 1">
            <a:extLst>
              <a:ext uri="{FF2B5EF4-FFF2-40B4-BE49-F238E27FC236}">
                <a16:creationId xmlns:a16="http://schemas.microsoft.com/office/drawing/2014/main" id="{2AC2D6EA-2441-473D-9AF3-E80784A0BB14}"/>
              </a:ext>
            </a:extLst>
          </p:cNvPr>
          <p:cNvSpPr/>
          <p:nvPr/>
        </p:nvSpPr>
        <p:spPr bwMode="auto">
          <a:xfrm>
            <a:off x="4275909" y="3274423"/>
            <a:ext cx="4746171" cy="4093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43AF2335-8A34-4841-A825-093A57F046DD}"/>
              </a:ext>
            </a:extLst>
          </p:cNvPr>
          <p:cNvSpPr/>
          <p:nvPr/>
        </p:nvSpPr>
        <p:spPr bwMode="auto">
          <a:xfrm>
            <a:off x="0" y="6338897"/>
            <a:ext cx="9144000" cy="5299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28E331A1-1D12-4C1A-99F9-05451C73F1D6}"/>
              </a:ext>
            </a:extLst>
          </p:cNvPr>
          <p:cNvSpPr/>
          <p:nvPr/>
        </p:nvSpPr>
        <p:spPr bwMode="auto">
          <a:xfrm>
            <a:off x="3352800" y="3429000"/>
            <a:ext cx="1308462" cy="6030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71499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0" y="160629"/>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pitchFamily="34" charset="0"/>
                <a:ea typeface="+mj-ea"/>
                <a:cs typeface="+mj-cs"/>
              </a:rPr>
              <a:t>Donors Mostly Use The Channel They Prefer, Though Some Mail Donors Use Online Too </a:t>
            </a:r>
          </a:p>
        </p:txBody>
      </p:sp>
      <p:graphicFrame>
        <p:nvGraphicFramePr>
          <p:cNvPr id="24" name="Object 2"/>
          <p:cNvGraphicFramePr>
            <a:graphicFrameLocks/>
          </p:cNvGraphicFramePr>
          <p:nvPr>
            <p:extLst>
              <p:ext uri="{D42A27DB-BD31-4B8C-83A1-F6EECF244321}">
                <p14:modId xmlns:p14="http://schemas.microsoft.com/office/powerpoint/2010/main" val="4051921808"/>
              </p:ext>
            </p:extLst>
          </p:nvPr>
        </p:nvGraphicFramePr>
        <p:xfrm>
          <a:off x="273617" y="2070106"/>
          <a:ext cx="4339371" cy="4514778"/>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951131" y="5066202"/>
            <a:ext cx="1062633"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164303" y="843149"/>
            <a:ext cx="8751594" cy="147732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srgbClr val="000000"/>
                </a:solidFill>
                <a:latin typeface="Times New Roman" pitchFamily="18" charset="0"/>
              </a:rPr>
              <a:t>How do you prefer to make donations:</a:t>
            </a:r>
          </a:p>
          <a:p>
            <a:pPr algn="ctr" fontAlgn="base">
              <a:spcBef>
                <a:spcPct val="0"/>
              </a:spcBef>
              <a:spcAft>
                <a:spcPct val="0"/>
              </a:spcAft>
            </a:pPr>
            <a:r>
              <a:rPr lang="en-US" dirty="0">
                <a:solidFill>
                  <a:srgbClr val="008500"/>
                </a:solidFill>
                <a:latin typeface="Times New Roman" pitchFamily="18" charset="0"/>
              </a:rPr>
              <a:t>B</a:t>
            </a:r>
            <a:r>
              <a:rPr lang="en-US" b="1" dirty="0">
                <a:solidFill>
                  <a:srgbClr val="008500"/>
                </a:solidFill>
                <a:latin typeface="Times New Roman" pitchFamily="18" charset="0"/>
              </a:rPr>
              <a:t>y mail,</a:t>
            </a:r>
          </a:p>
          <a:p>
            <a:pPr algn="ctr" fontAlgn="base">
              <a:spcBef>
                <a:spcPct val="0"/>
              </a:spcBef>
              <a:spcAft>
                <a:spcPct val="0"/>
              </a:spcAft>
            </a:pPr>
            <a:r>
              <a:rPr lang="en-US" b="1" dirty="0">
                <a:solidFill>
                  <a:srgbClr val="FF6600"/>
                </a:solidFill>
                <a:latin typeface="Times New Roman" pitchFamily="18" charset="0"/>
              </a:rPr>
              <a:t>By phone,</a:t>
            </a:r>
          </a:p>
          <a:p>
            <a:pPr algn="ctr" fontAlgn="base">
              <a:spcBef>
                <a:spcPct val="0"/>
              </a:spcBef>
              <a:spcAft>
                <a:spcPct val="0"/>
              </a:spcAft>
            </a:pPr>
            <a:r>
              <a:rPr lang="en-US" dirty="0">
                <a:solidFill>
                  <a:srgbClr val="FF0000"/>
                </a:solidFill>
                <a:latin typeface="Times New Roman" pitchFamily="18" charset="0"/>
              </a:rPr>
              <a:t>To door-to-door canvassers, </a:t>
            </a:r>
            <a:r>
              <a:rPr lang="en-US" dirty="0">
                <a:latin typeface="Times New Roman" pitchFamily="18" charset="0"/>
              </a:rPr>
              <a:t>or</a:t>
            </a:r>
          </a:p>
          <a:p>
            <a:pPr algn="ctr" fontAlgn="base">
              <a:spcBef>
                <a:spcPct val="0"/>
              </a:spcBef>
              <a:spcAft>
                <a:spcPct val="0"/>
              </a:spcAft>
            </a:pPr>
            <a:r>
              <a:rPr lang="en-US" dirty="0">
                <a:solidFill>
                  <a:srgbClr val="0070C0"/>
                </a:solidFill>
                <a:latin typeface="Times New Roman" pitchFamily="18" charset="0"/>
              </a:rPr>
              <a:t>Over the Internet</a:t>
            </a:r>
            <a:endParaRPr lang="en-US" b="1" dirty="0">
              <a:solidFill>
                <a:srgbClr val="0070C0"/>
              </a:solidFill>
              <a:latin typeface="Times New Roman" pitchFamily="18" charset="0"/>
            </a:endParaRPr>
          </a:p>
        </p:txBody>
      </p: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740887" y="2329665"/>
            <a:ext cx="3270926" cy="646331"/>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a:p>
            <a:pPr algn="ctr"/>
            <a:r>
              <a:rPr lang="en-US" i="1" dirty="0">
                <a:solidFill>
                  <a:srgbClr val="800000"/>
                </a:solidFill>
                <a:latin typeface="Times New Roman" pitchFamily="18" charset="0"/>
                <a:cs typeface="Times New Roman" pitchFamily="18" charset="0"/>
              </a:rPr>
              <a:t>Average 48% donations online </a:t>
            </a:r>
          </a:p>
        </p:txBody>
      </p:sp>
      <p:graphicFrame>
        <p:nvGraphicFramePr>
          <p:cNvPr id="13" name="Object 2">
            <a:extLst>
              <a:ext uri="{FF2B5EF4-FFF2-40B4-BE49-F238E27FC236}">
                <a16:creationId xmlns:a16="http://schemas.microsoft.com/office/drawing/2014/main" id="{0BF840DF-D10A-41AF-9793-9A372406FB55}"/>
              </a:ext>
            </a:extLst>
          </p:cNvPr>
          <p:cNvGraphicFramePr>
            <a:graphicFrameLocks/>
          </p:cNvGraphicFramePr>
          <p:nvPr>
            <p:extLst>
              <p:ext uri="{D42A27DB-BD31-4B8C-83A1-F6EECF244321}">
                <p14:modId xmlns:p14="http://schemas.microsoft.com/office/powerpoint/2010/main" val="2308165116"/>
              </p:ext>
            </p:extLst>
          </p:nvPr>
        </p:nvGraphicFramePr>
        <p:xfrm>
          <a:off x="4640326" y="2070106"/>
          <a:ext cx="4339371"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 Box 30">
            <a:extLst>
              <a:ext uri="{FF2B5EF4-FFF2-40B4-BE49-F238E27FC236}">
                <a16:creationId xmlns:a16="http://schemas.microsoft.com/office/drawing/2014/main" id="{38ED477D-AFC9-4D59-BE77-C4D1FA7CF588}"/>
              </a:ext>
            </a:extLst>
          </p:cNvPr>
          <p:cNvSpPr txBox="1">
            <a:spLocks noChangeArrowheads="1"/>
          </p:cNvSpPr>
          <p:nvPr/>
        </p:nvSpPr>
        <p:spPr bwMode="auto">
          <a:xfrm>
            <a:off x="4722302" y="2329665"/>
            <a:ext cx="3138182" cy="646331"/>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a:p>
            <a:pPr algn="ctr"/>
            <a:r>
              <a:rPr lang="en-US" i="1" dirty="0">
                <a:solidFill>
                  <a:srgbClr val="000099"/>
                </a:solidFill>
                <a:latin typeface="Times New Roman" pitchFamily="18" charset="0"/>
                <a:cs typeface="Times New Roman" pitchFamily="18" charset="0"/>
              </a:rPr>
              <a:t>Average 81% donations online</a:t>
            </a:r>
          </a:p>
        </p:txBody>
      </p:sp>
      <p:cxnSp>
        <p:nvCxnSpPr>
          <p:cNvPr id="20" name="Straight Connector 19">
            <a:extLst>
              <a:ext uri="{FF2B5EF4-FFF2-40B4-BE49-F238E27FC236}">
                <a16:creationId xmlns:a16="http://schemas.microsoft.com/office/drawing/2014/main" id="{05D07072-9485-47E4-8E4E-A4C0ED1523F8}"/>
              </a:ext>
            </a:extLst>
          </p:cNvPr>
          <p:cNvCxnSpPr/>
          <p:nvPr/>
        </p:nvCxnSpPr>
        <p:spPr bwMode="auto">
          <a:xfrm>
            <a:off x="4612988" y="2238759"/>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575080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extLst>
              <p:ext uri="{D42A27DB-BD31-4B8C-83A1-F6EECF244321}">
                <p14:modId xmlns:p14="http://schemas.microsoft.com/office/powerpoint/2010/main" val="1838096734"/>
              </p:ext>
            </p:extLst>
          </p:nvPr>
        </p:nvGraphicFramePr>
        <p:xfrm>
          <a:off x="4540100" y="2033403"/>
          <a:ext cx="4391300" cy="450114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31900" y="217512"/>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Significant Numbers Donate Online In Response To Mail</a:t>
            </a:r>
            <a:endParaRPr kumimoji="0" lang="en-US" sz="3200" b="1" i="0" u="none" strike="noStrike" kern="1200" cap="none" spc="0" normalizeH="0" baseline="0" noProof="0" dirty="0">
              <a:ln>
                <a:noFill/>
              </a:ln>
              <a:solidFill>
                <a:srgbClr val="000000"/>
              </a:solidFill>
              <a:effectLst/>
              <a:uLnTx/>
              <a:uFillTx/>
              <a:latin typeface="Tahoma" pitchFamily="34" charset="0"/>
              <a:ea typeface="+mj-ea"/>
              <a:cs typeface="+mj-cs"/>
            </a:endParaRPr>
          </a:p>
        </p:txBody>
      </p:sp>
      <p:graphicFrame>
        <p:nvGraphicFramePr>
          <p:cNvPr id="24" name="Object 2"/>
          <p:cNvGraphicFramePr>
            <a:graphicFrameLocks/>
          </p:cNvGraphicFramePr>
          <p:nvPr>
            <p:extLst>
              <p:ext uri="{D42A27DB-BD31-4B8C-83A1-F6EECF244321}">
                <p14:modId xmlns:p14="http://schemas.microsoft.com/office/powerpoint/2010/main" val="1696934302"/>
              </p:ext>
            </p:extLst>
          </p:nvPr>
        </p:nvGraphicFramePr>
        <p:xfrm>
          <a:off x="212600" y="2019772"/>
          <a:ext cx="4391300"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102120" y="1045244"/>
            <a:ext cx="8751594" cy="92333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srgbClr val="000000"/>
                </a:solidFill>
                <a:latin typeface="Times New Roman" pitchFamily="18" charset="0"/>
              </a:rPr>
              <a:t>How often do you make a donation on the internet in response to an organization that sent you information through the mail?</a:t>
            </a:r>
          </a:p>
          <a:p>
            <a:pPr algn="ctr" fontAlgn="base">
              <a:spcBef>
                <a:spcPct val="0"/>
              </a:spcBef>
              <a:spcAft>
                <a:spcPct val="0"/>
              </a:spcAft>
            </a:pPr>
            <a:r>
              <a:rPr lang="en-US" dirty="0">
                <a:solidFill>
                  <a:srgbClr val="008500"/>
                </a:solidFill>
                <a:latin typeface="Times New Roman" pitchFamily="18" charset="0"/>
              </a:rPr>
              <a:t>Often, </a:t>
            </a:r>
            <a:r>
              <a:rPr lang="en-US" b="1" dirty="0">
                <a:solidFill>
                  <a:srgbClr val="FF6600"/>
                </a:solidFill>
                <a:latin typeface="Times New Roman" pitchFamily="18" charset="0"/>
              </a:rPr>
              <a:t>Sometimes,</a:t>
            </a:r>
            <a:r>
              <a:rPr lang="en-US" dirty="0">
                <a:solidFill>
                  <a:srgbClr val="FF6600"/>
                </a:solidFill>
                <a:latin typeface="Times New Roman" pitchFamily="18" charset="0"/>
              </a:rPr>
              <a:t> </a:t>
            </a:r>
            <a:r>
              <a:rPr lang="en-US" dirty="0">
                <a:solidFill>
                  <a:srgbClr val="FF0000"/>
                </a:solidFill>
                <a:latin typeface="Times New Roman" pitchFamily="18" charset="0"/>
              </a:rPr>
              <a:t>Only every once in a while, </a:t>
            </a:r>
            <a:r>
              <a:rPr lang="en-US" dirty="0">
                <a:solidFill>
                  <a:srgbClr val="0070C0"/>
                </a:solidFill>
                <a:latin typeface="Times New Roman" pitchFamily="18" charset="0"/>
              </a:rPr>
              <a:t>Almost never</a:t>
            </a:r>
            <a:endParaRPr lang="en-US" b="1" dirty="0">
              <a:solidFill>
                <a:srgbClr val="0070C0"/>
              </a:solidFill>
              <a:latin typeface="Times New Roman" pitchFamily="18" charset="0"/>
            </a:endParaRPr>
          </a:p>
        </p:txBody>
      </p:sp>
      <p:cxnSp>
        <p:nvCxnSpPr>
          <p:cNvPr id="4" name="Straight Connector 3">
            <a:extLst>
              <a:ext uri="{FF2B5EF4-FFF2-40B4-BE49-F238E27FC236}">
                <a16:creationId xmlns:a16="http://schemas.microsoft.com/office/drawing/2014/main" id="{639BFAFE-A7A3-425D-A546-824BE15D6FDE}"/>
              </a:ext>
            </a:extLst>
          </p:cNvPr>
          <p:cNvCxnSpPr/>
          <p:nvPr/>
        </p:nvCxnSpPr>
        <p:spPr bwMode="auto">
          <a:xfrm>
            <a:off x="4690984" y="2522572"/>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765895" y="2587401"/>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3" name="Text Box 30">
            <a:extLst>
              <a:ext uri="{FF2B5EF4-FFF2-40B4-BE49-F238E27FC236}">
                <a16:creationId xmlns:a16="http://schemas.microsoft.com/office/drawing/2014/main" id="{A83E327B-9752-4A7D-BE93-7EBB3DCE5040}"/>
              </a:ext>
            </a:extLst>
          </p:cNvPr>
          <p:cNvSpPr txBox="1">
            <a:spLocks noChangeArrowheads="1"/>
          </p:cNvSpPr>
          <p:nvPr/>
        </p:nvSpPr>
        <p:spPr bwMode="auto">
          <a:xfrm>
            <a:off x="5258063" y="2594661"/>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11" name="Right Brace 10">
            <a:extLst>
              <a:ext uri="{FF2B5EF4-FFF2-40B4-BE49-F238E27FC236}">
                <a16:creationId xmlns:a16="http://schemas.microsoft.com/office/drawing/2014/main" id="{0A2A165A-8371-4267-9907-4565ABFECB11}"/>
              </a:ext>
            </a:extLst>
          </p:cNvPr>
          <p:cNvSpPr/>
          <p:nvPr/>
        </p:nvSpPr>
        <p:spPr bwMode="auto">
          <a:xfrm rot="16200000">
            <a:off x="5603409" y="2890701"/>
            <a:ext cx="499730" cy="2052084"/>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E89E9ED5-8231-48E1-8E9F-8042B0809E9B}"/>
              </a:ext>
            </a:extLst>
          </p:cNvPr>
          <p:cNvSpPr txBox="1"/>
          <p:nvPr/>
        </p:nvSpPr>
        <p:spPr>
          <a:xfrm>
            <a:off x="5358863" y="3253563"/>
            <a:ext cx="1017174" cy="461665"/>
          </a:xfrm>
          <a:prstGeom prst="rect">
            <a:avLst/>
          </a:prstGeom>
          <a:noFill/>
        </p:spPr>
        <p:txBody>
          <a:bodyPr wrap="square" rtlCol="0">
            <a:spAutoFit/>
          </a:bodyPr>
          <a:lstStyle/>
          <a:p>
            <a:pPr algn="ctr"/>
            <a:r>
              <a:rPr lang="en-US" sz="2400" dirty="0">
                <a:latin typeface="+mj-lt"/>
              </a:rPr>
              <a:t>47%</a:t>
            </a:r>
          </a:p>
        </p:txBody>
      </p:sp>
      <p:sp>
        <p:nvSpPr>
          <p:cNvPr id="16" name="Right Brace 15">
            <a:extLst>
              <a:ext uri="{FF2B5EF4-FFF2-40B4-BE49-F238E27FC236}">
                <a16:creationId xmlns:a16="http://schemas.microsoft.com/office/drawing/2014/main" id="{9D26644E-A87E-48E8-A49F-14BBC855E622}"/>
              </a:ext>
            </a:extLst>
          </p:cNvPr>
          <p:cNvSpPr/>
          <p:nvPr/>
        </p:nvSpPr>
        <p:spPr bwMode="auto">
          <a:xfrm rot="16200000">
            <a:off x="1223195" y="3245719"/>
            <a:ext cx="499730" cy="2052084"/>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0C9A3654-8303-468B-819F-23450D82C7CD}"/>
              </a:ext>
            </a:extLst>
          </p:cNvPr>
          <p:cNvSpPr txBox="1"/>
          <p:nvPr/>
        </p:nvSpPr>
        <p:spPr>
          <a:xfrm>
            <a:off x="978649" y="3608581"/>
            <a:ext cx="1017174" cy="461665"/>
          </a:xfrm>
          <a:prstGeom prst="rect">
            <a:avLst/>
          </a:prstGeom>
          <a:noFill/>
        </p:spPr>
        <p:txBody>
          <a:bodyPr wrap="square" rtlCol="0">
            <a:spAutoFit/>
          </a:bodyPr>
          <a:lstStyle/>
          <a:p>
            <a:pPr algn="ctr"/>
            <a:r>
              <a:rPr lang="en-US" sz="2400" dirty="0">
                <a:latin typeface="+mj-lt"/>
              </a:rPr>
              <a:t>35%</a:t>
            </a:r>
          </a:p>
        </p:txBody>
      </p:sp>
    </p:spTree>
    <p:extLst>
      <p:ext uri="{BB962C8B-B14F-4D97-AF65-F5344CB8AC3E}">
        <p14:creationId xmlns:p14="http://schemas.microsoft.com/office/powerpoint/2010/main" val="22035940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85725" y="409575"/>
            <a:ext cx="9229725" cy="692217"/>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marL="0" marR="0" algn="ctr">
              <a:spcBef>
                <a:spcPts val="0"/>
              </a:spcBef>
              <a:spcAft>
                <a:spcPts val="0"/>
              </a:spcAft>
            </a:pPr>
            <a:r>
              <a:rPr lang="en-US" dirty="0">
                <a:effectLst/>
                <a:latin typeface="Tahoma" panose="020B0604030504040204" pitchFamily="34" charset="0"/>
                <a:ea typeface="Tahoma" panose="020B0604030504040204" pitchFamily="34" charset="0"/>
                <a:cs typeface="Tahoma" panose="020B0604030504040204" pitchFamily="34" charset="0"/>
              </a:rPr>
              <a:t>Mail &amp; Online Donors Are Increasingly Giving Online</a:t>
            </a:r>
          </a:p>
          <a:p>
            <a:pPr marL="0" marR="0" algn="ctr">
              <a:spcBef>
                <a:spcPts val="0"/>
              </a:spcBef>
              <a:spcAft>
                <a:spcPts val="0"/>
              </a:spcAft>
            </a:pPr>
            <a:r>
              <a:rPr lang="en-US" dirty="0">
                <a:effectLst/>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23" name="Object 19"/>
          <p:cNvGraphicFramePr>
            <a:graphicFrameLocks noChangeAspect="1"/>
          </p:cNvGraphicFramePr>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Box 30"/>
          <p:cNvSpPr txBox="1">
            <a:spLocks noChangeArrowheads="1"/>
          </p:cNvSpPr>
          <p:nvPr/>
        </p:nvSpPr>
        <p:spPr bwMode="auto">
          <a:xfrm>
            <a:off x="982077" y="1747291"/>
            <a:ext cx="3270926" cy="461665"/>
          </a:xfrm>
          <a:prstGeom prst="rect">
            <a:avLst/>
          </a:prstGeom>
          <a:solidFill>
            <a:srgbClr val="FFD5D5"/>
          </a:solidFill>
          <a:ln w="38100">
            <a:solidFill>
              <a:srgbClr val="800000"/>
            </a:solidFill>
          </a:ln>
          <a:effectLst/>
        </p:spPr>
        <p:txBody>
          <a:bodyPr wrap="square">
            <a:spAutoFit/>
          </a:bodyPr>
          <a:lstStyle/>
          <a:p>
            <a:pPr algn="ctr"/>
            <a:r>
              <a:rPr lang="en-US" sz="2400" i="1" dirty="0">
                <a:solidFill>
                  <a:srgbClr val="800000"/>
                </a:solidFill>
                <a:latin typeface="Times New Roman" pitchFamily="18" charset="0"/>
                <a:cs typeface="Times New Roman" pitchFamily="18" charset="0"/>
              </a:rPr>
              <a:t>MAIL DONORS:</a:t>
            </a:r>
          </a:p>
        </p:txBody>
      </p:sp>
      <p:graphicFrame>
        <p:nvGraphicFramePr>
          <p:cNvPr id="20" name="Object 19"/>
          <p:cNvGraphicFramePr>
            <a:graphicFrameLocks noChangeAspect="1"/>
          </p:cNvGraphicFramePr>
          <p:nvPr/>
        </p:nvGraphicFramePr>
        <p:xfrm>
          <a:off x="4586398" y="1747291"/>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0"/>
          <p:cNvSpPr txBox="1">
            <a:spLocks noChangeArrowheads="1"/>
          </p:cNvSpPr>
          <p:nvPr/>
        </p:nvSpPr>
        <p:spPr bwMode="auto">
          <a:xfrm>
            <a:off x="5474245" y="1754551"/>
            <a:ext cx="3270926" cy="461665"/>
          </a:xfrm>
          <a:prstGeom prst="rect">
            <a:avLst/>
          </a:prstGeom>
          <a:solidFill>
            <a:srgbClr val="E1E1FF"/>
          </a:solidFill>
          <a:ln w="38100">
            <a:solidFill>
              <a:srgbClr val="000099"/>
            </a:solidFill>
          </a:ln>
          <a:effectLst/>
        </p:spPr>
        <p:txBody>
          <a:bodyPr wrap="square">
            <a:spAutoFit/>
          </a:bodyPr>
          <a:lstStyle/>
          <a:p>
            <a:pPr algn="ctr"/>
            <a:r>
              <a:rPr lang="en-US" sz="2400" i="1" dirty="0">
                <a:solidFill>
                  <a:srgbClr val="000099"/>
                </a:solidFill>
                <a:latin typeface="Times New Roman" pitchFamily="18" charset="0"/>
                <a:cs typeface="Times New Roman" pitchFamily="18" charset="0"/>
              </a:rPr>
              <a:t>ONLINE DONORS:</a:t>
            </a:r>
          </a:p>
        </p:txBody>
      </p:sp>
      <p:sp>
        <p:nvSpPr>
          <p:cNvPr id="11" name="Text Box 10">
            <a:extLst>
              <a:ext uri="{FF2B5EF4-FFF2-40B4-BE49-F238E27FC236}">
                <a16:creationId xmlns:a16="http://schemas.microsoft.com/office/drawing/2014/main" id="{C53D9496-261B-4C99-A2FE-FE5806300490}"/>
              </a:ext>
            </a:extLst>
          </p:cNvPr>
          <p:cNvSpPr txBox="1">
            <a:spLocks noChangeArrowheads="1"/>
          </p:cNvSpPr>
          <p:nvPr/>
        </p:nvSpPr>
        <p:spPr bwMode="auto">
          <a:xfrm>
            <a:off x="0" y="1109052"/>
            <a:ext cx="9140367"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srgbClr val="000000"/>
                </a:solidFill>
                <a:latin typeface="Times New Roman" pitchFamily="18" charset="0"/>
              </a:rPr>
              <a:t>Average % of financial contributions to political &amp; progressive organizations made online:</a:t>
            </a:r>
            <a:endParaRPr lang="en-US" b="1" dirty="0">
              <a:solidFill>
                <a:srgbClr val="0070C0"/>
              </a:solidFill>
              <a:latin typeface="Times New Roman" pitchFamily="18" charset="0"/>
            </a:endParaRPr>
          </a:p>
        </p:txBody>
      </p:sp>
    </p:spTree>
    <p:extLst>
      <p:ext uri="{BB962C8B-B14F-4D97-AF65-F5344CB8AC3E}">
        <p14:creationId xmlns:p14="http://schemas.microsoft.com/office/powerpoint/2010/main" val="1778563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6"/>
          <p:cNvGraphicFramePr>
            <a:graphicFrameLocks/>
          </p:cNvGraphicFramePr>
          <p:nvPr>
            <p:extLst>
              <p:ext uri="{D42A27DB-BD31-4B8C-83A1-F6EECF244321}">
                <p14:modId xmlns:p14="http://schemas.microsoft.com/office/powerpoint/2010/main" val="1778949227"/>
              </p:ext>
            </p:extLst>
          </p:nvPr>
        </p:nvGraphicFramePr>
        <p:xfrm>
          <a:off x="2221505" y="1384578"/>
          <a:ext cx="9340231" cy="5571041"/>
        </p:xfrm>
        <a:graphic>
          <a:graphicData uri="http://schemas.openxmlformats.org/drawingml/2006/chart">
            <c:chart xmlns:c="http://schemas.openxmlformats.org/drawingml/2006/chart" xmlns:r="http://schemas.openxmlformats.org/officeDocument/2006/relationships" r:id="rId3"/>
          </a:graphicData>
        </a:graphic>
      </p:graphicFrame>
      <p:sp>
        <p:nvSpPr>
          <p:cNvPr id="59" name="Rectangle 4"/>
          <p:cNvSpPr>
            <a:spLocks noChangeArrowheads="1"/>
          </p:cNvSpPr>
          <p:nvPr/>
        </p:nvSpPr>
        <p:spPr bwMode="auto">
          <a:xfrm>
            <a:off x="0" y="102776"/>
            <a:ext cx="9144000" cy="862544"/>
          </a:xfrm>
          <a:prstGeom prst="rect">
            <a:avLst/>
          </a:prstGeom>
          <a:noFill/>
          <a:ln>
            <a:noFill/>
          </a:ln>
        </p:spPr>
        <p:txBody>
          <a:bodyPr anchor="ctr">
            <a:noAutofit/>
          </a:bodyPr>
          <a:lstStyle/>
          <a:p>
            <a:pPr algn="ctr" fontAlgn="base">
              <a:lnSpc>
                <a:spcPct val="90000"/>
              </a:lnSpc>
              <a:spcBef>
                <a:spcPct val="0"/>
              </a:spcBef>
              <a:spcAft>
                <a:spcPct val="0"/>
              </a:spcAft>
            </a:pPr>
            <a:r>
              <a:rPr lang="en-US" sz="2200" dirty="0">
                <a:solidFill>
                  <a:srgbClr val="000000"/>
                </a:solidFill>
                <a:latin typeface="Tahoma" pitchFamily="34" charset="0"/>
              </a:rPr>
              <a:t>Email &amp; Websites Are The Most Popular Way To Reach Donors, But An Important Segment Is Reached Through Other Means</a:t>
            </a:r>
          </a:p>
        </p:txBody>
      </p:sp>
      <p:sp>
        <p:nvSpPr>
          <p:cNvPr id="20" name="Text Box 10"/>
          <p:cNvSpPr txBox="1">
            <a:spLocks noChangeArrowheads="1"/>
          </p:cNvSpPr>
          <p:nvPr/>
        </p:nvSpPr>
        <p:spPr bwMode="auto">
          <a:xfrm>
            <a:off x="473222" y="988638"/>
            <a:ext cx="8301530" cy="52322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itchFamily="18" charset="0"/>
                <a:ea typeface="+mn-ea"/>
                <a:cs typeface="+mn-cs"/>
              </a:rPr>
              <a:t>ONLINE DONORS: </a:t>
            </a: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mn-cs"/>
              </a:rPr>
              <a:t>When you contribute to progressive groups online, which of the following is the way you do it most often? Second most often?</a:t>
            </a:r>
          </a:p>
        </p:txBody>
      </p:sp>
      <p:sp>
        <p:nvSpPr>
          <p:cNvPr id="25" name="TextBox 24">
            <a:extLst>
              <a:ext uri="{FF2B5EF4-FFF2-40B4-BE49-F238E27FC236}">
                <a16:creationId xmlns:a16="http://schemas.microsoft.com/office/drawing/2014/main" id="{788BCB28-7514-A046-8280-06F5977D185B}"/>
              </a:ext>
            </a:extLst>
          </p:cNvPr>
          <p:cNvSpPr txBox="1"/>
          <p:nvPr/>
        </p:nvSpPr>
        <p:spPr>
          <a:xfrm>
            <a:off x="109506" y="1419842"/>
            <a:ext cx="2207402" cy="830997"/>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Responding to an email from the organization</a:t>
            </a:r>
            <a:endParaRPr lang="en-US" sz="16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3A1C220-7DC5-0D49-AB3D-B2C64BCF5478}"/>
              </a:ext>
            </a:extLst>
          </p:cNvPr>
          <p:cNvSpPr txBox="1"/>
          <p:nvPr/>
        </p:nvSpPr>
        <p:spPr>
          <a:xfrm>
            <a:off x="271125" y="3041182"/>
            <a:ext cx="2016463" cy="830997"/>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Clicking on a link from a text or SMS message</a:t>
            </a:r>
            <a:endParaRPr lang="en-US" sz="16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EB110821-2B76-AE4A-9EEE-703251B5B2D6}"/>
              </a:ext>
            </a:extLst>
          </p:cNvPr>
          <p:cNvSpPr txBox="1"/>
          <p:nvPr/>
        </p:nvSpPr>
        <p:spPr>
          <a:xfrm>
            <a:off x="-87785" y="5616473"/>
            <a:ext cx="2404693"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Clicking on a banner ad on another web site</a:t>
            </a:r>
          </a:p>
        </p:txBody>
      </p:sp>
      <p:sp>
        <p:nvSpPr>
          <p:cNvPr id="3" name="TextBox 2">
            <a:extLst>
              <a:ext uri="{FF2B5EF4-FFF2-40B4-BE49-F238E27FC236}">
                <a16:creationId xmlns:a16="http://schemas.microsoft.com/office/drawing/2014/main" id="{97C8F3FF-AB68-4DC8-A90C-A3544CDC03BA}"/>
              </a:ext>
            </a:extLst>
          </p:cNvPr>
          <p:cNvSpPr txBox="1"/>
          <p:nvPr/>
        </p:nvSpPr>
        <p:spPr>
          <a:xfrm>
            <a:off x="473222" y="4862104"/>
            <a:ext cx="1814366" cy="584775"/>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Clicking on an ad in social media</a:t>
            </a:r>
            <a:endParaRPr lang="en-US" sz="16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FAC484-E2E0-4553-914A-3F69652B39FE}"/>
              </a:ext>
            </a:extLst>
          </p:cNvPr>
          <p:cNvSpPr txBox="1"/>
          <p:nvPr/>
        </p:nvSpPr>
        <p:spPr>
          <a:xfrm>
            <a:off x="348365" y="2462121"/>
            <a:ext cx="2016462"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Going to the web site</a:t>
            </a:r>
            <a:endParaRPr lang="en-US" sz="16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24500DF-6C83-473C-A9B6-DB976B0C287D}"/>
              </a:ext>
            </a:extLst>
          </p:cNvPr>
          <p:cNvSpPr txBox="1"/>
          <p:nvPr/>
        </p:nvSpPr>
        <p:spPr>
          <a:xfrm>
            <a:off x="61805" y="3887139"/>
            <a:ext cx="2207401" cy="830997"/>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Responding to a post from a friend or relative</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288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24F9-89D1-4186-9D99-7C5FEB470EDC}"/>
              </a:ext>
            </a:extLst>
          </p:cNvPr>
          <p:cNvSpPr>
            <a:spLocks noGrp="1"/>
          </p:cNvSpPr>
          <p:nvPr>
            <p:ph type="title" idx="4294967295"/>
          </p:nvPr>
        </p:nvSpPr>
        <p:spPr>
          <a:xfrm>
            <a:off x="2190750" y="82550"/>
            <a:ext cx="4762500" cy="590550"/>
          </a:xfrm>
          <a:prstGeom prst="rect">
            <a:avLst/>
          </a:prstGeo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Strategic Conclusions</a:t>
            </a:r>
          </a:p>
        </p:txBody>
      </p:sp>
      <p:sp>
        <p:nvSpPr>
          <p:cNvPr id="3" name="Content Placeholder 2">
            <a:extLst>
              <a:ext uri="{FF2B5EF4-FFF2-40B4-BE49-F238E27FC236}">
                <a16:creationId xmlns:a16="http://schemas.microsoft.com/office/drawing/2014/main" id="{A0AE9FCA-FF1A-48D1-B409-4B526ADCE26C}"/>
              </a:ext>
            </a:extLst>
          </p:cNvPr>
          <p:cNvSpPr>
            <a:spLocks noGrp="1"/>
          </p:cNvSpPr>
          <p:nvPr>
            <p:ph idx="4294967295"/>
          </p:nvPr>
        </p:nvSpPr>
        <p:spPr>
          <a:xfrm>
            <a:off x="47625" y="821956"/>
            <a:ext cx="9048750" cy="4814888"/>
          </a:xfrm>
          <a:prstGeom prst="rect">
            <a:avLst/>
          </a:prstGeom>
        </p:spPr>
        <p:txBody>
          <a:bodyPr/>
          <a:lstStyle/>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Some donors may be giving less &amp; to fewer groups </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The Democratic Party &amp; its leaders are held in high esteem, while MTG &amp; people named Trump are detested</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It’s not just about Trump; it’s Trump &amp; his supporters</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For some, policy matters more now than elections</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For campaigns though, being explicit about defeating Trump supporters could boost response  </a:t>
            </a:r>
          </a:p>
        </p:txBody>
      </p:sp>
    </p:spTree>
    <p:extLst>
      <p:ext uri="{BB962C8B-B14F-4D97-AF65-F5344CB8AC3E}">
        <p14:creationId xmlns:p14="http://schemas.microsoft.com/office/powerpoint/2010/main" val="3917635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24F9-89D1-4186-9D99-7C5FEB470EDC}"/>
              </a:ext>
            </a:extLst>
          </p:cNvPr>
          <p:cNvSpPr>
            <a:spLocks noGrp="1"/>
          </p:cNvSpPr>
          <p:nvPr>
            <p:ph type="title" idx="4294967295"/>
          </p:nvPr>
        </p:nvSpPr>
        <p:spPr>
          <a:xfrm>
            <a:off x="2190749" y="231406"/>
            <a:ext cx="4762500" cy="590550"/>
          </a:xfrm>
          <a:prstGeom prst="rect">
            <a:avLst/>
          </a:prstGeo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Strategic Conclusions</a:t>
            </a:r>
          </a:p>
        </p:txBody>
      </p:sp>
      <p:sp>
        <p:nvSpPr>
          <p:cNvPr id="3" name="Content Placeholder 2">
            <a:extLst>
              <a:ext uri="{FF2B5EF4-FFF2-40B4-BE49-F238E27FC236}">
                <a16:creationId xmlns:a16="http://schemas.microsoft.com/office/drawing/2014/main" id="{A0AE9FCA-FF1A-48D1-B409-4B526ADCE26C}"/>
              </a:ext>
            </a:extLst>
          </p:cNvPr>
          <p:cNvSpPr>
            <a:spLocks noGrp="1"/>
          </p:cNvSpPr>
          <p:nvPr>
            <p:ph idx="4294967295"/>
          </p:nvPr>
        </p:nvSpPr>
        <p:spPr>
          <a:xfrm>
            <a:off x="249643" y="1119667"/>
            <a:ext cx="8644713" cy="4814888"/>
          </a:xfrm>
          <a:prstGeom prst="rect">
            <a:avLst/>
          </a:prstGeom>
        </p:spPr>
        <p:txBody>
          <a:bodyPr/>
          <a:lstStyle/>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Progressive donors are liberal, but not necessarily </a:t>
            </a:r>
            <a:r>
              <a:rPr lang="en-US" sz="2800" u="sng" dirty="0">
                <a:solidFill>
                  <a:srgbClr val="002060"/>
                </a:solidFill>
                <a:latin typeface="Tahoma" panose="020B0604030504040204" pitchFamily="34" charset="0"/>
                <a:ea typeface="Tahoma" panose="020B0604030504040204" pitchFamily="34" charset="0"/>
                <a:cs typeface="Tahoma" panose="020B0604030504040204" pitchFamily="34" charset="0"/>
              </a:rPr>
              <a:t>very</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liberal &amp; are not monolithic on strategic premises </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Diversity is not just a policy goal; it is also a new metric for evaluating organizations</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Each channel has its fans &amp; stimulates the use of others; ignoring any channel leaves money on the table </a:t>
            </a:r>
          </a:p>
        </p:txBody>
      </p:sp>
    </p:spTree>
    <p:extLst>
      <p:ext uri="{BB962C8B-B14F-4D97-AF65-F5344CB8AC3E}">
        <p14:creationId xmlns:p14="http://schemas.microsoft.com/office/powerpoint/2010/main" val="303457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928B-B307-4B01-AA59-0A964FAA9A52}"/>
              </a:ext>
            </a:extLst>
          </p:cNvPr>
          <p:cNvSpPr>
            <a:spLocks noGrp="1"/>
          </p:cNvSpPr>
          <p:nvPr>
            <p:ph type="ctrTitle" idx="4294967295"/>
          </p:nvPr>
        </p:nvSpPr>
        <p:spPr>
          <a:xfrm>
            <a:off x="447675" y="214313"/>
            <a:ext cx="8696325" cy="1289050"/>
          </a:xfrm>
          <a:prstGeom prst="rect">
            <a:avLst/>
          </a:prstGeom>
        </p:spPr>
        <p:txBody>
          <a:bodyPr/>
          <a:lstStyle/>
          <a:p>
            <a:r>
              <a:rPr lang="en-US" sz="3600" b="1" dirty="0">
                <a:solidFill>
                  <a:srgbClr val="FF0000"/>
                </a:solidFill>
              </a:rPr>
              <a:t>CAVEAT:</a:t>
            </a:r>
            <a:r>
              <a:rPr lang="en-US" sz="3600" b="1" dirty="0"/>
              <a:t> </a:t>
            </a:r>
            <a:r>
              <a:rPr lang="en-US" sz="3600" b="1" dirty="0">
                <a:latin typeface="Tahoma" panose="020B0604030504040204" pitchFamily="34" charset="0"/>
                <a:ea typeface="Tahoma" panose="020B0604030504040204" pitchFamily="34" charset="0"/>
                <a:cs typeface="Tahoma" panose="020B0604030504040204" pitchFamily="34" charset="0"/>
              </a:rPr>
              <a:t>Results For Your Particular Organization May Be Different </a:t>
            </a:r>
          </a:p>
        </p:txBody>
      </p:sp>
      <p:pic>
        <p:nvPicPr>
          <p:cNvPr id="4" name="Picture 3">
            <a:extLst>
              <a:ext uri="{FF2B5EF4-FFF2-40B4-BE49-F238E27FC236}">
                <a16:creationId xmlns:a16="http://schemas.microsoft.com/office/drawing/2014/main" id="{9B310C55-CF8C-4D2A-ADBF-37FEB2778222}"/>
              </a:ext>
            </a:extLst>
          </p:cNvPr>
          <p:cNvPicPr>
            <a:picLocks noChangeAspect="1"/>
          </p:cNvPicPr>
          <p:nvPr/>
        </p:nvPicPr>
        <p:blipFill>
          <a:blip r:embed="rId2"/>
          <a:stretch>
            <a:fillRect/>
          </a:stretch>
        </p:blipFill>
        <p:spPr>
          <a:xfrm>
            <a:off x="500503" y="1597234"/>
            <a:ext cx="8142993" cy="4813091"/>
          </a:xfrm>
          <a:prstGeom prst="rect">
            <a:avLst/>
          </a:prstGeom>
        </p:spPr>
      </p:pic>
    </p:spTree>
    <p:extLst>
      <p:ext uri="{BB962C8B-B14F-4D97-AF65-F5344CB8AC3E}">
        <p14:creationId xmlns:p14="http://schemas.microsoft.com/office/powerpoint/2010/main" val="315165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74BD8-03F6-1E42-A525-86619275C528}"/>
              </a:ext>
            </a:extLst>
          </p:cNvPr>
          <p:cNvPicPr>
            <a:picLocks noChangeAspect="1"/>
          </p:cNvPicPr>
          <p:nvPr/>
        </p:nvPicPr>
        <p:blipFill rotWithShape="1">
          <a:blip r:embed="rId2"/>
          <a:srcRect t="7729"/>
          <a:stretch/>
        </p:blipFill>
        <p:spPr>
          <a:xfrm>
            <a:off x="0" y="11429"/>
            <a:ext cx="9144000" cy="6858001"/>
          </a:xfrm>
          <a:prstGeom prst="rect">
            <a:avLst/>
          </a:prstGeom>
        </p:spPr>
      </p:pic>
      <p:sp>
        <p:nvSpPr>
          <p:cNvPr id="124930" name="Rectangle 2"/>
          <p:cNvSpPr>
            <a:spLocks noChangeArrowheads="1"/>
          </p:cNvSpPr>
          <p:nvPr/>
        </p:nvSpPr>
        <p:spPr bwMode="auto">
          <a:xfrm>
            <a:off x="381000" y="4237826"/>
            <a:ext cx="8391525" cy="1152780"/>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rIns="457200" anchor="ctr"/>
          <a:lstStyle/>
          <a:p>
            <a:pPr algn="ctr"/>
            <a:r>
              <a:rPr lang="en-US" sz="3600" dirty="0">
                <a:solidFill>
                  <a:srgbClr val="000099"/>
                </a:solidFill>
                <a:latin typeface="Tahoma" pitchFamily="34" charset="0"/>
              </a:rPr>
              <a:t>Donors Tend To Be Liberal, But Not All Are Strongly So </a:t>
            </a:r>
            <a:endParaRPr lang="en-US" sz="3200" b="0" dirty="0">
              <a:solidFill>
                <a:srgbClr val="000099"/>
              </a:solidFill>
              <a:latin typeface="Tahoma" pitchFamily="34" charset="0"/>
            </a:endParaRPr>
          </a:p>
        </p:txBody>
      </p:sp>
    </p:spTree>
    <p:extLst>
      <p:ext uri="{BB962C8B-B14F-4D97-AF65-F5344CB8AC3E}">
        <p14:creationId xmlns:p14="http://schemas.microsoft.com/office/powerpoint/2010/main" val="3646398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2">
            <a:extLst>
              <a:ext uri="{FF2B5EF4-FFF2-40B4-BE49-F238E27FC236}">
                <a16:creationId xmlns:a16="http://schemas.microsoft.com/office/drawing/2014/main" id="{1506475E-1C53-004D-AE83-DEE5ACF37789}"/>
              </a:ext>
            </a:extLst>
          </p:cNvPr>
          <p:cNvGraphicFramePr>
            <a:graphicFrameLocks noChangeAspect="1"/>
          </p:cNvGraphicFramePr>
          <p:nvPr>
            <p:extLst>
              <p:ext uri="{D42A27DB-BD31-4B8C-83A1-F6EECF244321}">
                <p14:modId xmlns:p14="http://schemas.microsoft.com/office/powerpoint/2010/main" val="2074697949"/>
              </p:ext>
            </p:extLst>
          </p:nvPr>
        </p:nvGraphicFramePr>
        <p:xfrm>
          <a:off x="4260659" y="1271962"/>
          <a:ext cx="4690746" cy="52050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2"/>
          <p:cNvGraphicFramePr>
            <a:graphicFrameLocks noChangeAspect="1"/>
          </p:cNvGraphicFramePr>
          <p:nvPr>
            <p:extLst>
              <p:ext uri="{D42A27DB-BD31-4B8C-83A1-F6EECF244321}">
                <p14:modId xmlns:p14="http://schemas.microsoft.com/office/powerpoint/2010/main" val="4078421702"/>
              </p:ext>
            </p:extLst>
          </p:nvPr>
        </p:nvGraphicFramePr>
        <p:xfrm>
          <a:off x="-201475" y="1566736"/>
          <a:ext cx="4902585" cy="5016500"/>
        </p:xfrm>
        <a:graphic>
          <a:graphicData uri="http://schemas.openxmlformats.org/drawingml/2006/chart">
            <c:chart xmlns:c="http://schemas.openxmlformats.org/drawingml/2006/chart" xmlns:r="http://schemas.openxmlformats.org/officeDocument/2006/relationships" r:id="rId3"/>
          </a:graphicData>
        </a:graphic>
      </p:graphicFrame>
      <p:sp>
        <p:nvSpPr>
          <p:cNvPr id="693250" name="Rectangle 2"/>
          <p:cNvSpPr>
            <a:spLocks noGrp="1" noChangeArrowheads="1"/>
          </p:cNvSpPr>
          <p:nvPr>
            <p:ph type="title" idx="4294967295"/>
          </p:nvPr>
        </p:nvSpPr>
        <p:spPr bwMode="auto">
          <a:xfrm>
            <a:off x="279400" y="228600"/>
            <a:ext cx="886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Mail Donors Are More Liberal, But </a:t>
            </a:r>
            <a:b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Not More Strongly Ideological </a:t>
            </a:r>
            <a:endParaRPr lang="en-US" sz="25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 Box 30"/>
          <p:cNvSpPr txBox="1">
            <a:spLocks noChangeArrowheads="1"/>
          </p:cNvSpPr>
          <p:nvPr/>
        </p:nvSpPr>
        <p:spPr bwMode="auto">
          <a:xfrm>
            <a:off x="1038581" y="1560547"/>
            <a:ext cx="2917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Party ID For Mail Donors</a:t>
            </a:r>
          </a:p>
        </p:txBody>
      </p:sp>
      <p:grpSp>
        <p:nvGrpSpPr>
          <p:cNvPr id="11" name="Group 7"/>
          <p:cNvGrpSpPr>
            <a:grpSpLocks/>
          </p:cNvGrpSpPr>
          <p:nvPr/>
        </p:nvGrpSpPr>
        <p:grpSpPr bwMode="auto">
          <a:xfrm>
            <a:off x="3221190" y="2077532"/>
            <a:ext cx="1209675" cy="738188"/>
            <a:chOff x="412" y="3602"/>
            <a:chExt cx="762" cy="465"/>
          </a:xfrm>
        </p:grpSpPr>
        <p:sp>
          <p:nvSpPr>
            <p:cNvPr id="14" name="Rectangle 8"/>
            <p:cNvSpPr>
              <a:spLocks noChangeArrowheads="1"/>
            </p:cNvSpPr>
            <p:nvPr/>
          </p:nvSpPr>
          <p:spPr bwMode="auto">
            <a:xfrm>
              <a:off x="412" y="3602"/>
              <a:ext cx="723" cy="4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Rectangle 9"/>
            <p:cNvSpPr>
              <a:spLocks noChangeArrowheads="1"/>
            </p:cNvSpPr>
            <p:nvPr/>
          </p:nvSpPr>
          <p:spPr bwMode="auto">
            <a:xfrm>
              <a:off x="457" y="3641"/>
              <a:ext cx="90" cy="83"/>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10"/>
            <p:cNvSpPr>
              <a:spLocks noChangeArrowheads="1"/>
            </p:cNvSpPr>
            <p:nvPr/>
          </p:nvSpPr>
          <p:spPr bwMode="auto">
            <a:xfrm>
              <a:off x="457" y="3774"/>
              <a:ext cx="90" cy="82"/>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Text Box 11"/>
            <p:cNvSpPr txBox="1">
              <a:spLocks noChangeArrowheads="1"/>
            </p:cNvSpPr>
            <p:nvPr/>
          </p:nvSpPr>
          <p:spPr bwMode="auto">
            <a:xfrm>
              <a:off x="547" y="3609"/>
              <a:ext cx="62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Strong Dem</a:t>
              </a:r>
            </a:p>
          </p:txBody>
        </p:sp>
        <p:sp>
          <p:nvSpPr>
            <p:cNvPr id="18" name="Text Box 12"/>
            <p:cNvSpPr txBox="1">
              <a:spLocks noChangeArrowheads="1"/>
            </p:cNvSpPr>
            <p:nvPr/>
          </p:nvSpPr>
          <p:spPr bwMode="auto">
            <a:xfrm>
              <a:off x="547" y="3728"/>
              <a:ext cx="583"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Weak Dem</a:t>
              </a:r>
            </a:p>
          </p:txBody>
        </p:sp>
      </p:grpSp>
      <p:sp>
        <p:nvSpPr>
          <p:cNvPr id="43" name="Text Box 30">
            <a:extLst>
              <a:ext uri="{FF2B5EF4-FFF2-40B4-BE49-F238E27FC236}">
                <a16:creationId xmlns:a16="http://schemas.microsoft.com/office/drawing/2014/main" id="{165EA206-CC78-40A0-B904-F815FFBB473D}"/>
              </a:ext>
            </a:extLst>
          </p:cNvPr>
          <p:cNvSpPr txBox="1">
            <a:spLocks noChangeArrowheads="1"/>
          </p:cNvSpPr>
          <p:nvPr/>
        </p:nvSpPr>
        <p:spPr bwMode="auto">
          <a:xfrm>
            <a:off x="5529117" y="1589701"/>
            <a:ext cx="29097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Ideology For Mail Donors</a:t>
            </a:r>
          </a:p>
        </p:txBody>
      </p:sp>
      <p:grpSp>
        <p:nvGrpSpPr>
          <p:cNvPr id="45" name="Group 7">
            <a:extLst>
              <a:ext uri="{FF2B5EF4-FFF2-40B4-BE49-F238E27FC236}">
                <a16:creationId xmlns:a16="http://schemas.microsoft.com/office/drawing/2014/main" id="{2E95CBC8-39BE-4573-B8FF-8EEF243C7F50}"/>
              </a:ext>
            </a:extLst>
          </p:cNvPr>
          <p:cNvGrpSpPr>
            <a:grpSpLocks/>
          </p:cNvGrpSpPr>
          <p:nvPr/>
        </p:nvGrpSpPr>
        <p:grpSpPr bwMode="auto">
          <a:xfrm>
            <a:off x="7646460" y="2076630"/>
            <a:ext cx="1287464" cy="960438"/>
            <a:chOff x="412" y="3313"/>
            <a:chExt cx="811" cy="605"/>
          </a:xfrm>
        </p:grpSpPr>
        <p:sp>
          <p:nvSpPr>
            <p:cNvPr id="46" name="Rectangle 8">
              <a:extLst>
                <a:ext uri="{FF2B5EF4-FFF2-40B4-BE49-F238E27FC236}">
                  <a16:creationId xmlns:a16="http://schemas.microsoft.com/office/drawing/2014/main" id="{14C0C218-C7EC-43B7-BCEF-59B2F91FC391}"/>
                </a:ext>
              </a:extLst>
            </p:cNvPr>
            <p:cNvSpPr>
              <a:spLocks noChangeArrowheads="1"/>
            </p:cNvSpPr>
            <p:nvPr/>
          </p:nvSpPr>
          <p:spPr bwMode="auto">
            <a:xfrm>
              <a:off x="412" y="3313"/>
              <a:ext cx="723" cy="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7" name="Rectangle 9">
              <a:extLst>
                <a:ext uri="{FF2B5EF4-FFF2-40B4-BE49-F238E27FC236}">
                  <a16:creationId xmlns:a16="http://schemas.microsoft.com/office/drawing/2014/main" id="{8C609757-54E1-407E-B8A2-DC65C5B96058}"/>
                </a:ext>
              </a:extLst>
            </p:cNvPr>
            <p:cNvSpPr>
              <a:spLocks noChangeArrowheads="1"/>
            </p:cNvSpPr>
            <p:nvPr/>
          </p:nvSpPr>
          <p:spPr bwMode="auto">
            <a:xfrm>
              <a:off x="463" y="3647"/>
              <a:ext cx="90" cy="8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8" name="Rectangle 10">
              <a:extLst>
                <a:ext uri="{FF2B5EF4-FFF2-40B4-BE49-F238E27FC236}">
                  <a16:creationId xmlns:a16="http://schemas.microsoft.com/office/drawing/2014/main" id="{EDCC26DF-5C8C-4AE6-9B5B-381D761AB8B3}"/>
                </a:ext>
              </a:extLst>
            </p:cNvPr>
            <p:cNvSpPr>
              <a:spLocks noChangeArrowheads="1"/>
            </p:cNvSpPr>
            <p:nvPr/>
          </p:nvSpPr>
          <p:spPr bwMode="auto">
            <a:xfrm>
              <a:off x="463" y="3780"/>
              <a:ext cx="90" cy="8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9" name="Text Box 11">
              <a:extLst>
                <a:ext uri="{FF2B5EF4-FFF2-40B4-BE49-F238E27FC236}">
                  <a16:creationId xmlns:a16="http://schemas.microsoft.com/office/drawing/2014/main" id="{CA0749C8-7C20-4BDA-A666-D520F8CA0994}"/>
                </a:ext>
              </a:extLst>
            </p:cNvPr>
            <p:cNvSpPr txBox="1">
              <a:spLocks noChangeArrowheads="1"/>
            </p:cNvSpPr>
            <p:nvPr/>
          </p:nvSpPr>
          <p:spPr bwMode="auto">
            <a:xfrm>
              <a:off x="553" y="3591"/>
              <a:ext cx="51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Moderate</a:t>
              </a:r>
            </a:p>
          </p:txBody>
        </p:sp>
        <p:sp>
          <p:nvSpPr>
            <p:cNvPr id="50" name="Text Box 12">
              <a:extLst>
                <a:ext uri="{FF2B5EF4-FFF2-40B4-BE49-F238E27FC236}">
                  <a16:creationId xmlns:a16="http://schemas.microsoft.com/office/drawing/2014/main" id="{27B2BA8B-87F7-46C6-8ADC-7C2A7E3DB2FA}"/>
                </a:ext>
              </a:extLst>
            </p:cNvPr>
            <p:cNvSpPr txBox="1">
              <a:spLocks noChangeArrowheads="1"/>
            </p:cNvSpPr>
            <p:nvPr/>
          </p:nvSpPr>
          <p:spPr bwMode="auto">
            <a:xfrm>
              <a:off x="553" y="3734"/>
              <a:ext cx="67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Conservative</a:t>
              </a:r>
            </a:p>
          </p:txBody>
        </p:sp>
      </p:grpSp>
      <p:sp>
        <p:nvSpPr>
          <p:cNvPr id="44" name="Text Box 12">
            <a:extLst>
              <a:ext uri="{FF2B5EF4-FFF2-40B4-BE49-F238E27FC236}">
                <a16:creationId xmlns:a16="http://schemas.microsoft.com/office/drawing/2014/main" id="{1C9779B3-7451-4B4F-BAD0-527C97A53C77}"/>
              </a:ext>
            </a:extLst>
          </p:cNvPr>
          <p:cNvSpPr txBox="1">
            <a:spLocks noChangeArrowheads="1"/>
          </p:cNvSpPr>
          <p:nvPr/>
        </p:nvSpPr>
        <p:spPr bwMode="auto">
          <a:xfrm>
            <a:off x="3418496" y="2483733"/>
            <a:ext cx="85151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b="0" dirty="0">
                <a:solidFill>
                  <a:srgbClr val="000000"/>
                </a:solidFill>
                <a:latin typeface="Times New Roman"/>
              </a:rPr>
              <a:t>Non-Dem</a:t>
            </a:r>
            <a:endParaRPr kumimoji="0" lang="en-US" sz="1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1" name="Rectangle 10">
            <a:extLst>
              <a:ext uri="{FF2B5EF4-FFF2-40B4-BE49-F238E27FC236}">
                <a16:creationId xmlns:a16="http://schemas.microsoft.com/office/drawing/2014/main" id="{336899C5-BC53-41AE-8D82-58A6309E1709}"/>
              </a:ext>
            </a:extLst>
          </p:cNvPr>
          <p:cNvSpPr>
            <a:spLocks noChangeArrowheads="1"/>
          </p:cNvSpPr>
          <p:nvPr/>
        </p:nvSpPr>
        <p:spPr bwMode="auto">
          <a:xfrm>
            <a:off x="3302152" y="2568662"/>
            <a:ext cx="142875" cy="130175"/>
          </a:xfrm>
          <a:prstGeom prst="rect">
            <a:avLst/>
          </a:prstGeom>
          <a:solidFill>
            <a:srgbClr val="C0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2" name="Rectangle 9">
            <a:extLst>
              <a:ext uri="{FF2B5EF4-FFF2-40B4-BE49-F238E27FC236}">
                <a16:creationId xmlns:a16="http://schemas.microsoft.com/office/drawing/2014/main" id="{0CD5FFB9-0983-459F-95DE-222E92DB974D}"/>
              </a:ext>
            </a:extLst>
          </p:cNvPr>
          <p:cNvSpPr>
            <a:spLocks noChangeArrowheads="1"/>
          </p:cNvSpPr>
          <p:nvPr/>
        </p:nvSpPr>
        <p:spPr bwMode="auto">
          <a:xfrm>
            <a:off x="7730665" y="2350582"/>
            <a:ext cx="139611" cy="131764"/>
          </a:xfrm>
          <a:prstGeom prst="rect">
            <a:avLst/>
          </a:prstGeom>
          <a:solidFill>
            <a:srgbClr val="7030A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 name="Text Box 11">
            <a:extLst>
              <a:ext uri="{FF2B5EF4-FFF2-40B4-BE49-F238E27FC236}">
                <a16:creationId xmlns:a16="http://schemas.microsoft.com/office/drawing/2014/main" id="{D3E88277-C433-4A34-9E5E-3F3E37B96420}"/>
              </a:ext>
            </a:extLst>
          </p:cNvPr>
          <p:cNvSpPr txBox="1">
            <a:spLocks noChangeArrowheads="1"/>
          </p:cNvSpPr>
          <p:nvPr/>
        </p:nvSpPr>
        <p:spPr bwMode="auto">
          <a:xfrm>
            <a:off x="7873540" y="2290348"/>
            <a:ext cx="8483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Times New Roman"/>
                <a:ea typeface="+mn-ea"/>
                <a:cs typeface="+mn-cs"/>
              </a:rPr>
              <a:t>Smwt</a:t>
            </a:r>
            <a:r>
              <a:rPr kumimoji="0" lang="en-US" sz="1300" b="0" i="0" u="none" strike="noStrike" kern="1200" cap="none" spc="0" normalizeH="0" baseline="0" noProof="0" dirty="0">
                <a:ln>
                  <a:noFill/>
                </a:ln>
                <a:solidFill>
                  <a:srgbClr val="000000"/>
                </a:solidFill>
                <a:effectLst/>
                <a:uLnTx/>
                <a:uFillTx/>
                <a:latin typeface="Times New Roman"/>
                <a:ea typeface="+mn-ea"/>
                <a:cs typeface="+mn-cs"/>
              </a:rPr>
              <a:t> Lib</a:t>
            </a:r>
          </a:p>
        </p:txBody>
      </p:sp>
      <p:sp>
        <p:nvSpPr>
          <p:cNvPr id="55" name="Rectangle 9">
            <a:extLst>
              <a:ext uri="{FF2B5EF4-FFF2-40B4-BE49-F238E27FC236}">
                <a16:creationId xmlns:a16="http://schemas.microsoft.com/office/drawing/2014/main" id="{BA2EFB7A-4B6E-4433-97D0-D72B1617B416}"/>
              </a:ext>
            </a:extLst>
          </p:cNvPr>
          <p:cNvSpPr>
            <a:spLocks noChangeArrowheads="1"/>
          </p:cNvSpPr>
          <p:nvPr/>
        </p:nvSpPr>
        <p:spPr bwMode="auto">
          <a:xfrm>
            <a:off x="7727401" y="2147558"/>
            <a:ext cx="142875" cy="131763"/>
          </a:xfrm>
          <a:prstGeom prst="rect">
            <a:avLst/>
          </a:prstGeom>
          <a:solidFill>
            <a:srgbClr val="00B0F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6" name="Text Box 11">
            <a:extLst>
              <a:ext uri="{FF2B5EF4-FFF2-40B4-BE49-F238E27FC236}">
                <a16:creationId xmlns:a16="http://schemas.microsoft.com/office/drawing/2014/main" id="{ECF6215F-4E65-496B-994B-6446B3B6731D}"/>
              </a:ext>
            </a:extLst>
          </p:cNvPr>
          <p:cNvSpPr txBox="1">
            <a:spLocks noChangeArrowheads="1"/>
          </p:cNvSpPr>
          <p:nvPr/>
        </p:nvSpPr>
        <p:spPr bwMode="auto">
          <a:xfrm>
            <a:off x="7870276" y="2087324"/>
            <a:ext cx="7737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Very Lib</a:t>
            </a:r>
          </a:p>
        </p:txBody>
      </p:sp>
    </p:spTree>
    <p:extLst>
      <p:ext uri="{BB962C8B-B14F-4D97-AF65-F5344CB8AC3E}">
        <p14:creationId xmlns:p14="http://schemas.microsoft.com/office/powerpoint/2010/main" val="29170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2">
            <a:extLst>
              <a:ext uri="{FF2B5EF4-FFF2-40B4-BE49-F238E27FC236}">
                <a16:creationId xmlns:a16="http://schemas.microsoft.com/office/drawing/2014/main" id="{1506475E-1C53-004D-AE83-DEE5ACF37789}"/>
              </a:ext>
            </a:extLst>
          </p:cNvPr>
          <p:cNvGraphicFramePr>
            <a:graphicFrameLocks noChangeAspect="1"/>
          </p:cNvGraphicFramePr>
          <p:nvPr>
            <p:extLst>
              <p:ext uri="{D42A27DB-BD31-4B8C-83A1-F6EECF244321}">
                <p14:modId xmlns:p14="http://schemas.microsoft.com/office/powerpoint/2010/main" val="3768743820"/>
              </p:ext>
            </p:extLst>
          </p:nvPr>
        </p:nvGraphicFramePr>
        <p:xfrm>
          <a:off x="4260659" y="1271962"/>
          <a:ext cx="4690746" cy="52050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2"/>
          <p:cNvGraphicFramePr>
            <a:graphicFrameLocks noChangeAspect="1"/>
          </p:cNvGraphicFramePr>
          <p:nvPr>
            <p:extLst>
              <p:ext uri="{D42A27DB-BD31-4B8C-83A1-F6EECF244321}">
                <p14:modId xmlns:p14="http://schemas.microsoft.com/office/powerpoint/2010/main" val="2994961475"/>
              </p:ext>
            </p:extLst>
          </p:nvPr>
        </p:nvGraphicFramePr>
        <p:xfrm>
          <a:off x="-201475" y="1566736"/>
          <a:ext cx="4902585" cy="5016500"/>
        </p:xfrm>
        <a:graphic>
          <a:graphicData uri="http://schemas.openxmlformats.org/drawingml/2006/chart">
            <c:chart xmlns:c="http://schemas.openxmlformats.org/drawingml/2006/chart" xmlns:r="http://schemas.openxmlformats.org/officeDocument/2006/relationships" r:id="rId3"/>
          </a:graphicData>
        </a:graphic>
      </p:graphicFrame>
      <p:sp>
        <p:nvSpPr>
          <p:cNvPr id="693250" name="Rectangle 2"/>
          <p:cNvSpPr>
            <a:spLocks noGrp="1" noChangeArrowheads="1"/>
          </p:cNvSpPr>
          <p:nvPr>
            <p:ph type="title" idx="4294967295"/>
          </p:nvPr>
        </p:nvSpPr>
        <p:spPr bwMode="auto">
          <a:xfrm>
            <a:off x="0" y="2286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Online Donors Have Become Increasingly Partisan, But Less Strongly Ideological </a:t>
            </a:r>
          </a:p>
        </p:txBody>
      </p:sp>
      <p:sp>
        <p:nvSpPr>
          <p:cNvPr id="22" name="Text Box 30"/>
          <p:cNvSpPr txBox="1">
            <a:spLocks noChangeArrowheads="1"/>
          </p:cNvSpPr>
          <p:nvPr/>
        </p:nvSpPr>
        <p:spPr bwMode="auto">
          <a:xfrm>
            <a:off x="800595" y="1359752"/>
            <a:ext cx="31325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Party ID For Online Donors</a:t>
            </a:r>
          </a:p>
        </p:txBody>
      </p:sp>
      <p:grpSp>
        <p:nvGrpSpPr>
          <p:cNvPr id="11" name="Group 7"/>
          <p:cNvGrpSpPr>
            <a:grpSpLocks/>
          </p:cNvGrpSpPr>
          <p:nvPr/>
        </p:nvGrpSpPr>
        <p:grpSpPr bwMode="auto">
          <a:xfrm>
            <a:off x="3221190" y="2077532"/>
            <a:ext cx="1209675" cy="738188"/>
            <a:chOff x="412" y="3602"/>
            <a:chExt cx="762" cy="465"/>
          </a:xfrm>
        </p:grpSpPr>
        <p:sp>
          <p:nvSpPr>
            <p:cNvPr id="14" name="Rectangle 8"/>
            <p:cNvSpPr>
              <a:spLocks noChangeArrowheads="1"/>
            </p:cNvSpPr>
            <p:nvPr/>
          </p:nvSpPr>
          <p:spPr bwMode="auto">
            <a:xfrm>
              <a:off x="412" y="3602"/>
              <a:ext cx="723" cy="4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Rectangle 9"/>
            <p:cNvSpPr>
              <a:spLocks noChangeArrowheads="1"/>
            </p:cNvSpPr>
            <p:nvPr/>
          </p:nvSpPr>
          <p:spPr bwMode="auto">
            <a:xfrm>
              <a:off x="457" y="3641"/>
              <a:ext cx="90" cy="83"/>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10"/>
            <p:cNvSpPr>
              <a:spLocks noChangeArrowheads="1"/>
            </p:cNvSpPr>
            <p:nvPr/>
          </p:nvSpPr>
          <p:spPr bwMode="auto">
            <a:xfrm>
              <a:off x="457" y="3774"/>
              <a:ext cx="90" cy="82"/>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Text Box 11"/>
            <p:cNvSpPr txBox="1">
              <a:spLocks noChangeArrowheads="1"/>
            </p:cNvSpPr>
            <p:nvPr/>
          </p:nvSpPr>
          <p:spPr bwMode="auto">
            <a:xfrm>
              <a:off x="547" y="3609"/>
              <a:ext cx="62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Strong Dem</a:t>
              </a:r>
            </a:p>
          </p:txBody>
        </p:sp>
        <p:sp>
          <p:nvSpPr>
            <p:cNvPr id="18" name="Text Box 12"/>
            <p:cNvSpPr txBox="1">
              <a:spLocks noChangeArrowheads="1"/>
            </p:cNvSpPr>
            <p:nvPr/>
          </p:nvSpPr>
          <p:spPr bwMode="auto">
            <a:xfrm>
              <a:off x="547" y="3728"/>
              <a:ext cx="583"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Weak Dem</a:t>
              </a:r>
            </a:p>
          </p:txBody>
        </p:sp>
      </p:grpSp>
      <p:sp>
        <p:nvSpPr>
          <p:cNvPr id="43" name="Text Box 30">
            <a:extLst>
              <a:ext uri="{FF2B5EF4-FFF2-40B4-BE49-F238E27FC236}">
                <a16:creationId xmlns:a16="http://schemas.microsoft.com/office/drawing/2014/main" id="{165EA206-CC78-40A0-B904-F815FFBB473D}"/>
              </a:ext>
            </a:extLst>
          </p:cNvPr>
          <p:cNvSpPr txBox="1">
            <a:spLocks noChangeArrowheads="1"/>
          </p:cNvSpPr>
          <p:nvPr/>
        </p:nvSpPr>
        <p:spPr bwMode="auto">
          <a:xfrm>
            <a:off x="5291131" y="1388906"/>
            <a:ext cx="31245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Ideology For Online Donors</a:t>
            </a:r>
          </a:p>
        </p:txBody>
      </p:sp>
      <p:grpSp>
        <p:nvGrpSpPr>
          <p:cNvPr id="45" name="Group 7">
            <a:extLst>
              <a:ext uri="{FF2B5EF4-FFF2-40B4-BE49-F238E27FC236}">
                <a16:creationId xmlns:a16="http://schemas.microsoft.com/office/drawing/2014/main" id="{2E95CBC8-39BE-4573-B8FF-8EEF243C7F50}"/>
              </a:ext>
            </a:extLst>
          </p:cNvPr>
          <p:cNvGrpSpPr>
            <a:grpSpLocks/>
          </p:cNvGrpSpPr>
          <p:nvPr/>
        </p:nvGrpSpPr>
        <p:grpSpPr bwMode="auto">
          <a:xfrm>
            <a:off x="7688632" y="2077532"/>
            <a:ext cx="1287464" cy="960438"/>
            <a:chOff x="412" y="3313"/>
            <a:chExt cx="811" cy="605"/>
          </a:xfrm>
        </p:grpSpPr>
        <p:sp>
          <p:nvSpPr>
            <p:cNvPr id="46" name="Rectangle 8">
              <a:extLst>
                <a:ext uri="{FF2B5EF4-FFF2-40B4-BE49-F238E27FC236}">
                  <a16:creationId xmlns:a16="http://schemas.microsoft.com/office/drawing/2014/main" id="{14C0C218-C7EC-43B7-BCEF-59B2F91FC391}"/>
                </a:ext>
              </a:extLst>
            </p:cNvPr>
            <p:cNvSpPr>
              <a:spLocks noChangeArrowheads="1"/>
            </p:cNvSpPr>
            <p:nvPr/>
          </p:nvSpPr>
          <p:spPr bwMode="auto">
            <a:xfrm>
              <a:off x="412" y="3313"/>
              <a:ext cx="723" cy="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7" name="Rectangle 9">
              <a:extLst>
                <a:ext uri="{FF2B5EF4-FFF2-40B4-BE49-F238E27FC236}">
                  <a16:creationId xmlns:a16="http://schemas.microsoft.com/office/drawing/2014/main" id="{8C609757-54E1-407E-B8A2-DC65C5B96058}"/>
                </a:ext>
              </a:extLst>
            </p:cNvPr>
            <p:cNvSpPr>
              <a:spLocks noChangeArrowheads="1"/>
            </p:cNvSpPr>
            <p:nvPr/>
          </p:nvSpPr>
          <p:spPr bwMode="auto">
            <a:xfrm>
              <a:off x="463" y="3647"/>
              <a:ext cx="90" cy="8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8" name="Rectangle 10">
              <a:extLst>
                <a:ext uri="{FF2B5EF4-FFF2-40B4-BE49-F238E27FC236}">
                  <a16:creationId xmlns:a16="http://schemas.microsoft.com/office/drawing/2014/main" id="{EDCC26DF-5C8C-4AE6-9B5B-381D761AB8B3}"/>
                </a:ext>
              </a:extLst>
            </p:cNvPr>
            <p:cNvSpPr>
              <a:spLocks noChangeArrowheads="1"/>
            </p:cNvSpPr>
            <p:nvPr/>
          </p:nvSpPr>
          <p:spPr bwMode="auto">
            <a:xfrm>
              <a:off x="463" y="3780"/>
              <a:ext cx="90" cy="8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9" name="Text Box 11">
              <a:extLst>
                <a:ext uri="{FF2B5EF4-FFF2-40B4-BE49-F238E27FC236}">
                  <a16:creationId xmlns:a16="http://schemas.microsoft.com/office/drawing/2014/main" id="{CA0749C8-7C20-4BDA-A666-D520F8CA0994}"/>
                </a:ext>
              </a:extLst>
            </p:cNvPr>
            <p:cNvSpPr txBox="1">
              <a:spLocks noChangeArrowheads="1"/>
            </p:cNvSpPr>
            <p:nvPr/>
          </p:nvSpPr>
          <p:spPr bwMode="auto">
            <a:xfrm>
              <a:off x="553" y="3591"/>
              <a:ext cx="51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Moderate</a:t>
              </a:r>
            </a:p>
          </p:txBody>
        </p:sp>
        <p:sp>
          <p:nvSpPr>
            <p:cNvPr id="50" name="Text Box 12">
              <a:extLst>
                <a:ext uri="{FF2B5EF4-FFF2-40B4-BE49-F238E27FC236}">
                  <a16:creationId xmlns:a16="http://schemas.microsoft.com/office/drawing/2014/main" id="{27B2BA8B-87F7-46C6-8ADC-7C2A7E3DB2FA}"/>
                </a:ext>
              </a:extLst>
            </p:cNvPr>
            <p:cNvSpPr txBox="1">
              <a:spLocks noChangeArrowheads="1"/>
            </p:cNvSpPr>
            <p:nvPr/>
          </p:nvSpPr>
          <p:spPr bwMode="auto">
            <a:xfrm>
              <a:off x="553" y="3734"/>
              <a:ext cx="67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Conservative</a:t>
              </a:r>
            </a:p>
          </p:txBody>
        </p:sp>
      </p:grpSp>
      <p:sp>
        <p:nvSpPr>
          <p:cNvPr id="44" name="Text Box 12">
            <a:extLst>
              <a:ext uri="{FF2B5EF4-FFF2-40B4-BE49-F238E27FC236}">
                <a16:creationId xmlns:a16="http://schemas.microsoft.com/office/drawing/2014/main" id="{1C9779B3-7451-4B4F-BAD0-527C97A53C77}"/>
              </a:ext>
            </a:extLst>
          </p:cNvPr>
          <p:cNvSpPr txBox="1">
            <a:spLocks noChangeArrowheads="1"/>
          </p:cNvSpPr>
          <p:nvPr/>
        </p:nvSpPr>
        <p:spPr bwMode="auto">
          <a:xfrm>
            <a:off x="3418496" y="2483733"/>
            <a:ext cx="85151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b="0" dirty="0">
                <a:solidFill>
                  <a:srgbClr val="000000"/>
                </a:solidFill>
                <a:latin typeface="Times New Roman"/>
              </a:rPr>
              <a:t>Non-Dem</a:t>
            </a:r>
            <a:endParaRPr kumimoji="0" lang="en-US" sz="1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1" name="Rectangle 10">
            <a:extLst>
              <a:ext uri="{FF2B5EF4-FFF2-40B4-BE49-F238E27FC236}">
                <a16:creationId xmlns:a16="http://schemas.microsoft.com/office/drawing/2014/main" id="{336899C5-BC53-41AE-8D82-58A6309E1709}"/>
              </a:ext>
            </a:extLst>
          </p:cNvPr>
          <p:cNvSpPr>
            <a:spLocks noChangeArrowheads="1"/>
          </p:cNvSpPr>
          <p:nvPr/>
        </p:nvSpPr>
        <p:spPr bwMode="auto">
          <a:xfrm>
            <a:off x="3302152" y="2568662"/>
            <a:ext cx="142875" cy="130175"/>
          </a:xfrm>
          <a:prstGeom prst="rect">
            <a:avLst/>
          </a:prstGeom>
          <a:solidFill>
            <a:srgbClr val="C0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2" name="Rectangle 9">
            <a:extLst>
              <a:ext uri="{FF2B5EF4-FFF2-40B4-BE49-F238E27FC236}">
                <a16:creationId xmlns:a16="http://schemas.microsoft.com/office/drawing/2014/main" id="{0CD5FFB9-0983-459F-95DE-222E92DB974D}"/>
              </a:ext>
            </a:extLst>
          </p:cNvPr>
          <p:cNvSpPr>
            <a:spLocks noChangeArrowheads="1"/>
          </p:cNvSpPr>
          <p:nvPr/>
        </p:nvSpPr>
        <p:spPr bwMode="auto">
          <a:xfrm>
            <a:off x="7730663" y="2389879"/>
            <a:ext cx="139611" cy="131764"/>
          </a:xfrm>
          <a:prstGeom prst="rect">
            <a:avLst/>
          </a:prstGeom>
          <a:solidFill>
            <a:srgbClr val="7030A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 name="Text Box 11">
            <a:extLst>
              <a:ext uri="{FF2B5EF4-FFF2-40B4-BE49-F238E27FC236}">
                <a16:creationId xmlns:a16="http://schemas.microsoft.com/office/drawing/2014/main" id="{D3E88277-C433-4A34-9E5E-3F3E37B96420}"/>
              </a:ext>
            </a:extLst>
          </p:cNvPr>
          <p:cNvSpPr txBox="1">
            <a:spLocks noChangeArrowheads="1"/>
          </p:cNvSpPr>
          <p:nvPr/>
        </p:nvSpPr>
        <p:spPr bwMode="auto">
          <a:xfrm>
            <a:off x="7873538" y="2300979"/>
            <a:ext cx="8483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Times New Roman"/>
                <a:ea typeface="+mn-ea"/>
                <a:cs typeface="+mn-cs"/>
              </a:rPr>
              <a:t>Smwt</a:t>
            </a:r>
            <a:r>
              <a:rPr kumimoji="0" lang="en-US" sz="1300" b="0" i="0" u="none" strike="noStrike" kern="1200" cap="none" spc="0" normalizeH="0" baseline="0" noProof="0" dirty="0">
                <a:ln>
                  <a:noFill/>
                </a:ln>
                <a:solidFill>
                  <a:srgbClr val="000000"/>
                </a:solidFill>
                <a:effectLst/>
                <a:uLnTx/>
                <a:uFillTx/>
                <a:latin typeface="Times New Roman"/>
                <a:ea typeface="+mn-ea"/>
                <a:cs typeface="+mn-cs"/>
              </a:rPr>
              <a:t> Lib</a:t>
            </a:r>
          </a:p>
        </p:txBody>
      </p:sp>
      <p:sp>
        <p:nvSpPr>
          <p:cNvPr id="55" name="Rectangle 9">
            <a:extLst>
              <a:ext uri="{FF2B5EF4-FFF2-40B4-BE49-F238E27FC236}">
                <a16:creationId xmlns:a16="http://schemas.microsoft.com/office/drawing/2014/main" id="{BA2EFB7A-4B6E-4433-97D0-D72B1617B416}"/>
              </a:ext>
            </a:extLst>
          </p:cNvPr>
          <p:cNvSpPr>
            <a:spLocks noChangeArrowheads="1"/>
          </p:cNvSpPr>
          <p:nvPr/>
        </p:nvSpPr>
        <p:spPr bwMode="auto">
          <a:xfrm>
            <a:off x="7727399" y="2186855"/>
            <a:ext cx="142875" cy="131763"/>
          </a:xfrm>
          <a:prstGeom prst="rect">
            <a:avLst/>
          </a:prstGeom>
          <a:solidFill>
            <a:srgbClr val="00B0F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6" name="Text Box 11">
            <a:extLst>
              <a:ext uri="{FF2B5EF4-FFF2-40B4-BE49-F238E27FC236}">
                <a16:creationId xmlns:a16="http://schemas.microsoft.com/office/drawing/2014/main" id="{ECF6215F-4E65-496B-994B-6446B3B6731D}"/>
              </a:ext>
            </a:extLst>
          </p:cNvPr>
          <p:cNvSpPr txBox="1">
            <a:spLocks noChangeArrowheads="1"/>
          </p:cNvSpPr>
          <p:nvPr/>
        </p:nvSpPr>
        <p:spPr bwMode="auto">
          <a:xfrm>
            <a:off x="7870274" y="2097955"/>
            <a:ext cx="7737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Very Lib</a:t>
            </a:r>
          </a:p>
        </p:txBody>
      </p:sp>
    </p:spTree>
    <p:extLst>
      <p:ext uri="{BB962C8B-B14F-4D97-AF65-F5344CB8AC3E}">
        <p14:creationId xmlns:p14="http://schemas.microsoft.com/office/powerpoint/2010/main" val="229051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61B462-8F37-44DD-8186-AC495D78759C}"/>
              </a:ext>
            </a:extLst>
          </p:cNvPr>
          <p:cNvPicPr>
            <a:picLocks noChangeAspect="1"/>
          </p:cNvPicPr>
          <p:nvPr/>
        </p:nvPicPr>
        <p:blipFill rotWithShape="1">
          <a:blip r:embed="rId2"/>
          <a:srcRect l="5765"/>
          <a:stretch/>
        </p:blipFill>
        <p:spPr>
          <a:xfrm>
            <a:off x="1" y="0"/>
            <a:ext cx="9144000" cy="6858000"/>
          </a:xfrm>
          <a:prstGeom prst="rect">
            <a:avLst/>
          </a:prstGeom>
        </p:spPr>
      </p:pic>
      <p:sp>
        <p:nvSpPr>
          <p:cNvPr id="124930" name="Rectangle 2"/>
          <p:cNvSpPr>
            <a:spLocks noChangeArrowheads="1"/>
          </p:cNvSpPr>
          <p:nvPr/>
        </p:nvSpPr>
        <p:spPr bwMode="auto">
          <a:xfrm>
            <a:off x="166823" y="2721899"/>
            <a:ext cx="8810353" cy="1414201"/>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dirty="0">
                <a:solidFill>
                  <a:srgbClr val="000099"/>
                </a:solidFill>
                <a:latin typeface="Tahoma" pitchFamily="34" charset="0"/>
              </a:rPr>
              <a:t>Victory Has Its Costs: Some May Cut Back On Giving</a:t>
            </a:r>
            <a:endParaRPr lang="en-US" sz="4000" dirty="0">
              <a:solidFill>
                <a:srgbClr val="FF0000"/>
              </a:solidFill>
              <a:latin typeface="Tahoma" pitchFamily="34" charset="0"/>
            </a:endParaRPr>
          </a:p>
        </p:txBody>
      </p:sp>
    </p:spTree>
    <p:extLst>
      <p:ext uri="{BB962C8B-B14F-4D97-AF65-F5344CB8AC3E}">
        <p14:creationId xmlns:p14="http://schemas.microsoft.com/office/powerpoint/2010/main" val="1543309243"/>
      </p:ext>
    </p:extLst>
  </p:cSld>
  <p:clrMapOvr>
    <a:masterClrMapping/>
  </p:clrMapOvr>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42222</TotalTime>
  <Words>3473</Words>
  <Application>Microsoft Office PowerPoint</Application>
  <PresentationFormat>On-screen Show (4:3)</PresentationFormat>
  <Paragraphs>677</Paragraphs>
  <Slides>49</Slides>
  <Notes>8</Notes>
  <HiddenSlides>4</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Algerian</vt:lpstr>
      <vt:lpstr>Arial</vt:lpstr>
      <vt:lpstr>Tahoma</vt:lpstr>
      <vt:lpstr>Times</vt:lpstr>
      <vt:lpstr>Times New Roman</vt:lpstr>
      <vt:lpstr>Wingdings</vt:lpstr>
      <vt:lpstr>1_Default Design</vt:lpstr>
      <vt:lpstr>2_Default Design</vt:lpstr>
      <vt:lpstr>9_Default Design</vt:lpstr>
      <vt:lpstr>PowerPoint Presentation</vt:lpstr>
      <vt:lpstr>PowerPoint Presentation</vt:lpstr>
      <vt:lpstr>PowerPoint Presentation</vt:lpstr>
      <vt:lpstr>Methodology</vt:lpstr>
      <vt:lpstr>CAVEAT: Results For Your Particular Organization May Be Different </vt:lpstr>
      <vt:lpstr>PowerPoint Presentation</vt:lpstr>
      <vt:lpstr>Mail Donors Are More Liberal, But  Not More Strongly Ideological </vt:lpstr>
      <vt:lpstr>Online Donors Have Become Increasingly Partisan, But Less Strongly Ideological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Concerns Top The Agenda, Followed By Attacks On Democracy &amp; Trump COVID &amp; Gerrymandering Are Also Salient </vt:lpstr>
      <vt:lpstr>PowerPoint Presentation</vt:lpstr>
      <vt:lpstr>PowerPoint Presentation</vt:lpstr>
      <vt:lpstr>Causes Generating Less Concern Include  Social Issues, Immigration And Police Reform</vt:lpstr>
      <vt:lpstr>PowerPoint Presentation</vt:lpstr>
      <vt:lpstr>Online Donors Express More Concern About The Environment Than Mail Donors</vt:lpstr>
      <vt:lpstr>Attacks On Electoral Results &amp; The System Elicit More Concern Than Attacks On Mail Or Early Vote</vt:lpstr>
      <vt:lpstr>Trump &amp; His Supporters Are A Bigger Concern Than The Far Right Alone </vt:lpstr>
      <vt:lpstr>Republicans Taking Away Health Care Hits Home Much More Than Repealing The ACA</vt:lpstr>
      <vt:lpstr>Unjust Policing In Minority Communities Is A Bigger Concern Than Police Reform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Conclusions</vt:lpstr>
      <vt:lpstr>Strategic Conclusions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Arguments Focusing On Antonescu’s Lack Of Scandal, His Reputation For Taking On Party Leaders And His Political Consistency Are Most Effective</dc:title>
  <dc:creator>Tessa G. Baker</dc:creator>
  <cp:lastModifiedBy>Jacob Rusk</cp:lastModifiedBy>
  <cp:revision>1493</cp:revision>
  <cp:lastPrinted>2011-12-30T23:08:02Z</cp:lastPrinted>
  <dcterms:created xsi:type="dcterms:W3CDTF">2008-12-10T14:47:31Z</dcterms:created>
  <dcterms:modified xsi:type="dcterms:W3CDTF">2026-03-19T13:41:14Z</dcterms:modified>
</cp:coreProperties>
</file>